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5"/>
  </p:notesMasterIdLst>
  <p:sldIdLst>
    <p:sldId id="293" r:id="rId2"/>
    <p:sldId id="305" r:id="rId3"/>
    <p:sldId id="306" r:id="rId4"/>
    <p:sldId id="307" r:id="rId5"/>
    <p:sldId id="296" r:id="rId6"/>
    <p:sldId id="300" r:id="rId7"/>
    <p:sldId id="299" r:id="rId8"/>
    <p:sldId id="301" r:id="rId9"/>
    <p:sldId id="297" r:id="rId10"/>
    <p:sldId id="302" r:id="rId11"/>
    <p:sldId id="304" r:id="rId12"/>
    <p:sldId id="303" r:id="rId13"/>
    <p:sldId id="308" r:id="rId14"/>
    <p:sldId id="309" r:id="rId15"/>
    <p:sldId id="310" r:id="rId16"/>
    <p:sldId id="298" r:id="rId17"/>
    <p:sldId id="311" r:id="rId18"/>
    <p:sldId id="312" r:id="rId19"/>
    <p:sldId id="313" r:id="rId20"/>
    <p:sldId id="314" r:id="rId21"/>
    <p:sldId id="315" r:id="rId22"/>
    <p:sldId id="316" r:id="rId23"/>
    <p:sldId id="31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44" autoAdjust="0"/>
    <p:restoredTop sz="94660"/>
  </p:normalViewPr>
  <p:slideViewPr>
    <p:cSldViewPr snapToGrid="0">
      <p:cViewPr>
        <p:scale>
          <a:sx n="125" d="100"/>
          <a:sy n="125" d="100"/>
        </p:scale>
        <p:origin x="58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85F3-A77E-408E-9F90-D3B01E2760CC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1C5F-1D0F-4256-BD1C-618DF4C9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696B-9374-4FC8-A4A4-DDB21E4308C9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579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682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30825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038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737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720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FDD-37C3-44C6-926E-30504FBD2D12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73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0D-36C2-4B2B-9620-3F481773C3BD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6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A0AE-82B0-4EE0-BB01-FCB58416881D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31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DD2A-9A58-465F-9A0F-1C8629BE06FE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0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FD41-B754-45DC-A522-98D3F864B24A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21B1-7A1E-426C-AF01-35749B7BF4ED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1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A041-F064-4634-BCB4-E288DF9234D4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7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B916-A8CC-4508-BDB7-A7C41CF51D78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0F88-DEEA-4445-973D-596FFE796746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6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D3-738E-482E-B8E9-37E700B6269C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8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920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cmoon@kaist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90.pn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0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image" Target="../media/image89.png"/><Relationship Id="rId21" Type="http://schemas.openxmlformats.org/officeDocument/2006/relationships/image" Target="../media/image106.png"/><Relationship Id="rId7" Type="http://schemas.openxmlformats.org/officeDocument/2006/relationships/image" Target="../media/image500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image" Target="../media/image88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3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92.png"/><Relationship Id="rId9" Type="http://schemas.openxmlformats.org/officeDocument/2006/relationships/image" Target="../media/image520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27.png"/><Relationship Id="rId26" Type="http://schemas.openxmlformats.org/officeDocument/2006/relationships/image" Target="../media/image133.png"/><Relationship Id="rId3" Type="http://schemas.openxmlformats.org/officeDocument/2006/relationships/image" Target="../media/image114.png"/><Relationship Id="rId21" Type="http://schemas.openxmlformats.org/officeDocument/2006/relationships/image" Target="../media/image130.png"/><Relationship Id="rId34" Type="http://schemas.openxmlformats.org/officeDocument/2006/relationships/image" Target="../media/image139.png"/><Relationship Id="rId7" Type="http://schemas.openxmlformats.org/officeDocument/2006/relationships/image" Target="../media/image118.png"/><Relationship Id="rId12" Type="http://schemas.openxmlformats.org/officeDocument/2006/relationships/image" Target="../media/image107.png"/><Relationship Id="rId17" Type="http://schemas.openxmlformats.org/officeDocument/2006/relationships/image" Target="../media/image126.png"/><Relationship Id="rId25" Type="http://schemas.openxmlformats.org/officeDocument/2006/relationships/image" Target="../media/image1130.png"/><Relationship Id="rId33" Type="http://schemas.openxmlformats.org/officeDocument/2006/relationships/image" Target="../media/image138.png"/><Relationship Id="rId2" Type="http://schemas.openxmlformats.org/officeDocument/2006/relationships/image" Target="../media/image113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120.png"/><Relationship Id="rId32" Type="http://schemas.openxmlformats.org/officeDocument/2006/relationships/image" Target="../media/image137.png"/><Relationship Id="rId5" Type="http://schemas.openxmlformats.org/officeDocument/2006/relationships/image" Target="../media/image116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5.png"/><Relationship Id="rId10" Type="http://schemas.openxmlformats.org/officeDocument/2006/relationships/image" Target="../media/image121.png"/><Relationship Id="rId19" Type="http://schemas.openxmlformats.org/officeDocument/2006/relationships/image" Target="../media/image128.png"/><Relationship Id="rId31" Type="http://schemas.openxmlformats.org/officeDocument/2006/relationships/image" Target="../media/image1190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4.png"/><Relationship Id="rId30" Type="http://schemas.openxmlformats.org/officeDocument/2006/relationships/image" Target="../media/image1180.png"/><Relationship Id="rId8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png"/><Relationship Id="rId18" Type="http://schemas.openxmlformats.org/officeDocument/2006/relationships/image" Target="../media/image162.png"/><Relationship Id="rId26" Type="http://schemas.openxmlformats.org/officeDocument/2006/relationships/image" Target="../media/image170.png"/><Relationship Id="rId39" Type="http://schemas.openxmlformats.org/officeDocument/2006/relationships/image" Target="../media/image183.png"/><Relationship Id="rId21" Type="http://schemas.openxmlformats.org/officeDocument/2006/relationships/image" Target="../media/image165.png"/><Relationship Id="rId34" Type="http://schemas.openxmlformats.org/officeDocument/2006/relationships/image" Target="../media/image178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33" Type="http://schemas.openxmlformats.org/officeDocument/2006/relationships/image" Target="../media/image177.png"/><Relationship Id="rId38" Type="http://schemas.openxmlformats.org/officeDocument/2006/relationships/image" Target="../media/image182.png"/><Relationship Id="rId2" Type="http://schemas.openxmlformats.org/officeDocument/2006/relationships/image" Target="../media/image148.png"/><Relationship Id="rId16" Type="http://schemas.openxmlformats.org/officeDocument/2006/relationships/image" Target="../media/image159.png"/><Relationship Id="rId20" Type="http://schemas.openxmlformats.org/officeDocument/2006/relationships/image" Target="../media/image164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10.png"/><Relationship Id="rId24" Type="http://schemas.openxmlformats.org/officeDocument/2006/relationships/image" Target="../media/image168.png"/><Relationship Id="rId32" Type="http://schemas.openxmlformats.org/officeDocument/2006/relationships/image" Target="../media/image176.png"/><Relationship Id="rId37" Type="http://schemas.openxmlformats.org/officeDocument/2006/relationships/image" Target="../media/image181.png"/><Relationship Id="rId5" Type="http://schemas.openxmlformats.org/officeDocument/2006/relationships/image" Target="../media/image1370.png"/><Relationship Id="rId15" Type="http://schemas.openxmlformats.org/officeDocument/2006/relationships/image" Target="../media/image158.png"/><Relationship Id="rId23" Type="http://schemas.openxmlformats.org/officeDocument/2006/relationships/image" Target="../media/image167.png"/><Relationship Id="rId28" Type="http://schemas.openxmlformats.org/officeDocument/2006/relationships/image" Target="../media/image172.png"/><Relationship Id="rId36" Type="http://schemas.openxmlformats.org/officeDocument/2006/relationships/image" Target="../media/image180.png"/><Relationship Id="rId10" Type="http://schemas.openxmlformats.org/officeDocument/2006/relationships/image" Target="../media/image1500.png"/><Relationship Id="rId19" Type="http://schemas.openxmlformats.org/officeDocument/2006/relationships/image" Target="../media/image163.png"/><Relationship Id="rId31" Type="http://schemas.openxmlformats.org/officeDocument/2006/relationships/image" Target="../media/image175.png"/><Relationship Id="rId4" Type="http://schemas.openxmlformats.org/officeDocument/2006/relationships/image" Target="../media/image151.png"/><Relationship Id="rId9" Type="http://schemas.openxmlformats.org/officeDocument/2006/relationships/image" Target="../media/image1490.png"/><Relationship Id="rId14" Type="http://schemas.openxmlformats.org/officeDocument/2006/relationships/image" Target="../media/image157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Relationship Id="rId30" Type="http://schemas.openxmlformats.org/officeDocument/2006/relationships/image" Target="../media/image174.png"/><Relationship Id="rId35" Type="http://schemas.openxmlformats.org/officeDocument/2006/relationships/image" Target="../media/image179.png"/><Relationship Id="rId8" Type="http://schemas.openxmlformats.org/officeDocument/2006/relationships/image" Target="../media/image154.png"/><Relationship Id="rId3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8" Type="http://schemas.openxmlformats.org/officeDocument/2006/relationships/image" Target="../media/image290.png"/><Relationship Id="rId21" Type="http://schemas.openxmlformats.org/officeDocument/2006/relationships/image" Target="../media/image17.png"/><Relationship Id="rId7" Type="http://schemas.openxmlformats.org/officeDocument/2006/relationships/image" Target="../media/image5001.png"/><Relationship Id="rId12" Type="http://schemas.openxmlformats.org/officeDocument/2006/relationships/image" Target="../media/image230.png"/><Relationship Id="rId17" Type="http://schemas.openxmlformats.org/officeDocument/2006/relationships/image" Target="../media/image14.png"/><Relationship Id="rId2" Type="http://schemas.openxmlformats.org/officeDocument/2006/relationships/image" Target="../media/image85.png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15" Type="http://schemas.openxmlformats.org/officeDocument/2006/relationships/image" Target="../media/image261.png"/><Relationship Id="rId10" Type="http://schemas.openxmlformats.org/officeDocument/2006/relationships/image" Target="../media/image11.png"/><Relationship Id="rId19" Type="http://schemas.openxmlformats.org/officeDocument/2006/relationships/image" Target="../media/image15.png"/><Relationship Id="rId9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150.png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2.wmv"/><Relationship Id="rId7" Type="http://schemas.openxmlformats.org/officeDocument/2006/relationships/image" Target="../media/image3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1.png"/><Relationship Id="rId4" Type="http://schemas.openxmlformats.org/officeDocument/2006/relationships/video" Target="../media/media2.wmv"/><Relationship Id="rId9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1966" y="1769540"/>
            <a:ext cx="9440034" cy="1828801"/>
          </a:xfrm>
        </p:spPr>
        <p:txBody>
          <a:bodyPr/>
          <a:lstStyle/>
          <a:p>
            <a:r>
              <a:rPr lang="en-US" altLang="ko-KR" b="1" dirty="0" smtClean="0"/>
              <a:t>Dirichlet Process</a:t>
            </a:r>
            <a:endParaRPr lang="ko-KR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1966" y="3598339"/>
            <a:ext cx="9440034" cy="104986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Il-Chul Moon</a:t>
            </a:r>
            <a:br>
              <a:rPr lang="en-US" altLang="ko-KR" dirty="0" smtClean="0"/>
            </a:br>
            <a:r>
              <a:rPr lang="en-US" altLang="ko-KR" dirty="0" smtClean="0"/>
              <a:t>Dept. of Industrial and Systems Engineering</a:t>
            </a:r>
            <a:br>
              <a:rPr lang="en-US" altLang="ko-KR" dirty="0" smtClean="0"/>
            </a:br>
            <a:r>
              <a:rPr lang="en-US" altLang="ko-KR" dirty="0" smtClean="0"/>
              <a:t>KAIST</a:t>
            </a:r>
            <a:endParaRPr lang="en-US" altLang="ko-KR" dirty="0"/>
          </a:p>
          <a:p>
            <a:r>
              <a:rPr lang="en-US" altLang="ko-KR" dirty="0" smtClean="0">
                <a:hlinkClick r:id="rId2"/>
              </a:rPr>
              <a:t>icmoon@kaist.ac.kr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77005"/>
            <a:ext cx="753545" cy="365125"/>
          </a:xfrm>
        </p:spPr>
        <p:txBody>
          <a:bodyPr/>
          <a:lstStyle/>
          <a:p>
            <a:fld id="{5201CCC1-3165-4E50-B981-0BF2C62E27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1540" y="153615"/>
            <a:ext cx="5820460" cy="48718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Chinese Restaurant Process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15586" y="416962"/>
                <a:ext cx="9276413" cy="63422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ko-KR" dirty="0" smtClean="0"/>
                  <a:t>Dirichlet </a:t>
                </a:r>
                <a:r>
                  <a:rPr lang="en-US" altLang="ko-KR" dirty="0"/>
                  <a:t>process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the number of k-</a:t>
                </a:r>
                <a:r>
                  <a:rPr lang="en-US" altLang="ko-KR" dirty="0" err="1" smtClean="0"/>
                  <a:t>th</a:t>
                </a:r>
                <a:r>
                  <a:rPr lang="en-US" altLang="ko-KR" dirty="0" smtClean="0"/>
                  <a:t> choice occurrences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Chinese restaurant process</a:t>
                </a:r>
              </a:p>
              <a:p>
                <a:pPr lvl="1"/>
                <a:r>
                  <a:rPr lang="en-US" altLang="ko-KR" dirty="0" smtClean="0"/>
                  <a:t>Assume Infinite number of tables in a restaurant</a:t>
                </a:r>
              </a:p>
              <a:p>
                <a:pPr lvl="1"/>
                <a:r>
                  <a:rPr lang="en-US" altLang="ko-KR" dirty="0" smtClean="0"/>
                  <a:t>First customer sits at the first table</a:t>
                </a:r>
              </a:p>
              <a:p>
                <a:pPr lvl="1"/>
                <a:r>
                  <a:rPr lang="en-US" altLang="ko-KR" dirty="0" smtClean="0"/>
                  <a:t>Loop for Customer N sits at:</a:t>
                </a:r>
              </a:p>
              <a:p>
                <a:pPr lvl="2"/>
                <a:r>
                  <a:rPr lang="en-US" altLang="ko-KR" dirty="0" smtClean="0"/>
                  <a:t>1) Table </a:t>
                </a:r>
                <a:r>
                  <a:rPr lang="en-US" altLang="ko-KR" i="1" dirty="0" smtClean="0"/>
                  <a:t>k</a:t>
                </a:r>
                <a:r>
                  <a:rPr lang="en-US" altLang="ko-KR" dirty="0" smtClean="0"/>
                  <a:t> with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2) A new table </a:t>
                </a:r>
                <a:r>
                  <a:rPr lang="en-US" altLang="ko-KR" i="1" dirty="0" smtClean="0"/>
                  <a:t>k+1</a:t>
                </a:r>
                <a:r>
                  <a:rPr lang="en-US" altLang="ko-KR" dirty="0" smtClean="0"/>
                  <a:t> with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Properties of Chinese restaurant process</a:t>
                </a:r>
              </a:p>
              <a:p>
                <a:pPr lvl="1"/>
                <a:r>
                  <a:rPr lang="en-US" altLang="ko-KR" dirty="0" smtClean="0"/>
                  <a:t>Clustering formation</a:t>
                </a:r>
              </a:p>
              <a:p>
                <a:pPr lvl="1"/>
                <a:r>
                  <a:rPr lang="en-US" altLang="ko-KR" dirty="0" smtClean="0"/>
                  <a:t>Rich-get-richer property</a:t>
                </a:r>
              </a:p>
              <a:p>
                <a:pPr lvl="1"/>
                <a:r>
                  <a:rPr lang="en-US" altLang="ko-KR" dirty="0" smtClean="0"/>
                  <a:t>No fixed number of clusters with a fixed number of instances</a:t>
                </a:r>
              </a:p>
              <a:p>
                <a:pPr lvl="1"/>
                <a:r>
                  <a:rPr lang="en-US" altLang="ko-KR" dirty="0" smtClean="0"/>
                  <a:t>Almost identical to </a:t>
                </a:r>
                <a:r>
                  <a:rPr lang="en-US" altLang="ko-KR" dirty="0" err="1" smtClean="0"/>
                  <a:t>Polya</a:t>
                </a:r>
                <a:r>
                  <a:rPr lang="en-US" altLang="ko-KR" dirty="0" smtClean="0"/>
                  <a:t> Urn Scheme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5586" y="416962"/>
                <a:ext cx="9276413" cy="634227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256341" y="664127"/>
                <a:ext cx="818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341" y="664127"/>
                <a:ext cx="81842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139313" y="664127"/>
                <a:ext cx="946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313" y="664127"/>
                <a:ext cx="9466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9326880" y="2074260"/>
            <a:ext cx="902383" cy="79004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Cluster 1</a:t>
            </a:r>
            <a:endParaRPr lang="ko-KR" altLang="en-US" sz="1100" dirty="0"/>
          </a:p>
        </p:txBody>
      </p:sp>
      <p:sp>
        <p:nvSpPr>
          <p:cNvPr id="10" name="Oval 9"/>
          <p:cNvSpPr/>
          <p:nvPr/>
        </p:nvSpPr>
        <p:spPr>
          <a:xfrm>
            <a:off x="10626459" y="2074937"/>
            <a:ext cx="902383" cy="79004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Cluster </a:t>
            </a:r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9378087" y="1723130"/>
            <a:ext cx="212142" cy="351130"/>
            <a:chOff x="1141170" y="672998"/>
            <a:chExt cx="395021" cy="656348"/>
          </a:xfrm>
        </p:grpSpPr>
        <p:sp>
          <p:nvSpPr>
            <p:cNvPr id="11" name="Oval 10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030613" y="2392808"/>
            <a:ext cx="212142" cy="351130"/>
            <a:chOff x="1141170" y="672998"/>
            <a:chExt cx="395021" cy="656348"/>
          </a:xfrm>
        </p:grpSpPr>
        <p:sp>
          <p:nvSpPr>
            <p:cNvPr id="15" name="Oval 14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911051" y="2814925"/>
            <a:ext cx="212142" cy="351130"/>
            <a:chOff x="1141170" y="672998"/>
            <a:chExt cx="395021" cy="656348"/>
          </a:xfrm>
        </p:grpSpPr>
        <p:sp>
          <p:nvSpPr>
            <p:cNvPr id="18" name="Oval 17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795317" y="1683764"/>
            <a:ext cx="212142" cy="351130"/>
            <a:chOff x="1141170" y="672998"/>
            <a:chExt cx="395021" cy="656348"/>
          </a:xfrm>
        </p:grpSpPr>
        <p:sp>
          <p:nvSpPr>
            <p:cNvPr id="21" name="Oval 20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Down Arrow 22"/>
          <p:cNvSpPr/>
          <p:nvPr/>
        </p:nvSpPr>
        <p:spPr>
          <a:xfrm>
            <a:off x="8722199" y="3343042"/>
            <a:ext cx="2960176" cy="498146"/>
          </a:xfrm>
          <a:prstGeom prst="downArrow">
            <a:avLst>
              <a:gd name="adj1" fmla="val 74725"/>
              <a:gd name="adj2" fmla="val 5000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r>
              <a:rPr lang="en-US" altLang="ko-KR" baseline="30000" dirty="0" smtClean="0"/>
              <a:t>th</a:t>
            </a:r>
            <a:r>
              <a:rPr lang="en-US" altLang="ko-KR" dirty="0" smtClean="0"/>
              <a:t> Customer enters</a:t>
            </a:r>
            <a:endParaRPr lang="ko-KR" altLang="en-US" dirty="0"/>
          </a:p>
        </p:txBody>
      </p:sp>
      <p:sp>
        <p:nvSpPr>
          <p:cNvPr id="24" name="Oval 23"/>
          <p:cNvSpPr/>
          <p:nvPr/>
        </p:nvSpPr>
        <p:spPr>
          <a:xfrm>
            <a:off x="8478492" y="4457220"/>
            <a:ext cx="902383" cy="79004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Cluster 1</a:t>
            </a:r>
            <a:endParaRPr lang="ko-KR" altLang="en-US" sz="1100" dirty="0"/>
          </a:p>
        </p:txBody>
      </p:sp>
      <p:sp>
        <p:nvSpPr>
          <p:cNvPr id="25" name="Oval 24"/>
          <p:cNvSpPr/>
          <p:nvPr/>
        </p:nvSpPr>
        <p:spPr>
          <a:xfrm>
            <a:off x="9778071" y="4457897"/>
            <a:ext cx="902383" cy="79004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Cluster </a:t>
            </a:r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8529699" y="4106090"/>
            <a:ext cx="212142" cy="351130"/>
            <a:chOff x="1141170" y="672998"/>
            <a:chExt cx="395021" cy="656348"/>
          </a:xfrm>
        </p:grpSpPr>
        <p:sp>
          <p:nvSpPr>
            <p:cNvPr id="27" name="Oval 26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182225" y="4775768"/>
            <a:ext cx="212142" cy="351130"/>
            <a:chOff x="1141170" y="672998"/>
            <a:chExt cx="395021" cy="656348"/>
          </a:xfrm>
        </p:grpSpPr>
        <p:sp>
          <p:nvSpPr>
            <p:cNvPr id="30" name="Oval 29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062663" y="5197885"/>
            <a:ext cx="212142" cy="351130"/>
            <a:chOff x="1141170" y="672998"/>
            <a:chExt cx="395021" cy="656348"/>
          </a:xfrm>
        </p:grpSpPr>
        <p:sp>
          <p:nvSpPr>
            <p:cNvPr id="33" name="Oval 32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946929" y="4066724"/>
            <a:ext cx="212142" cy="351130"/>
            <a:chOff x="1141170" y="672998"/>
            <a:chExt cx="395021" cy="656348"/>
          </a:xfrm>
        </p:grpSpPr>
        <p:sp>
          <p:nvSpPr>
            <p:cNvPr id="36" name="Oval 35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Oval 37"/>
          <p:cNvSpPr/>
          <p:nvPr/>
        </p:nvSpPr>
        <p:spPr>
          <a:xfrm>
            <a:off x="11099879" y="4459263"/>
            <a:ext cx="902383" cy="790042"/>
          </a:xfrm>
          <a:prstGeom prst="ellipse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Cluster </a:t>
            </a:r>
            <a:r>
              <a:rPr lang="en-US" altLang="ko-KR" sz="1100" dirty="0" smtClean="0"/>
              <a:t>3 (New)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141174" y="5549015"/>
                <a:ext cx="1380827" cy="537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ko-KR" altLang="en-US" sz="1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174" y="5549015"/>
                <a:ext cx="1380827" cy="5379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663128" y="5250879"/>
                <a:ext cx="1383777" cy="537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1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128" y="5250879"/>
                <a:ext cx="1383777" cy="5379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0691913" y="3958004"/>
                <a:ext cx="1383777" cy="512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ko-KR" altLang="en-US" sz="1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913" y="3958004"/>
                <a:ext cx="1383777" cy="512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6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-13665"/>
            <a:ext cx="9579429" cy="970450"/>
          </a:xfrm>
        </p:spPr>
        <p:txBody>
          <a:bodyPr>
            <a:normAutofit/>
          </a:bodyPr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Random Process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11680" y="1064304"/>
                <a:ext cx="5628603" cy="561113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Random process, a.k.a. stochastic process, is</a:t>
                </a:r>
              </a:p>
              <a:p>
                <a:pPr lvl="1"/>
                <a:r>
                  <a:rPr lang="en-US" altLang="ko-KR" dirty="0" smtClean="0"/>
                  <a:t>An infinite indexed collection of random variables,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Index parameter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Can be time, space…. 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/>
                  <a:t>A function,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where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Outcome of the underlying random experiment 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is a random variable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</a:t>
                </a:r>
                <a:r>
                  <a:rPr lang="en-US" altLang="ko-KR" dirty="0" smtClean="0"/>
                  <a:t>deterministic function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, a sample function</a:t>
                </a:r>
                <a:endParaRPr lang="en-US" altLang="ko-KR" dirty="0"/>
              </a:p>
              <a:p>
                <a:r>
                  <a:rPr lang="en-US" altLang="ko-KR" dirty="0" smtClean="0"/>
                  <a:t>Example of random process</a:t>
                </a:r>
              </a:p>
              <a:p>
                <a:pPr lvl="1"/>
                <a:r>
                  <a:rPr lang="en-US" altLang="ko-KR" dirty="0" smtClean="0"/>
                  <a:t>Gaussian process</a:t>
                </a:r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, a random variable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following a Gaussian distribution</a:t>
                </a:r>
              </a:p>
              <a:p>
                <a:pPr lvl="2"/>
                <a:r>
                  <a:rPr lang="en-US" altLang="ko-KR" dirty="0"/>
                  <a:t>Fixed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dirty="0" smtClean="0"/>
                  <a:t>, a deterministic curve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Dirichlet </a:t>
                </a:r>
                <a:r>
                  <a:rPr lang="en-US" altLang="ko-KR" dirty="0"/>
                  <a:t>process</a:t>
                </a:r>
              </a:p>
              <a:p>
                <a:pPr lvl="2"/>
                <a:r>
                  <a:rPr lang="en-US" altLang="ko-KR" dirty="0"/>
                  <a:t>Fixed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, a random variable </a:t>
                </a:r>
                <a:br>
                  <a:rPr lang="en-US" altLang="ko-KR" dirty="0"/>
                </a:br>
                <a:r>
                  <a:rPr lang="en-US" altLang="ko-KR" dirty="0"/>
                  <a:t>following a </a:t>
                </a:r>
                <a:r>
                  <a:rPr lang="en-US" altLang="ko-KR" dirty="0" smtClean="0"/>
                  <a:t>Dirichlet </a:t>
                </a:r>
                <a:r>
                  <a:rPr lang="en-US" altLang="ko-KR" dirty="0"/>
                  <a:t>distribution</a:t>
                </a:r>
              </a:p>
              <a:p>
                <a:pPr lvl="2"/>
                <a:r>
                  <a:rPr lang="en-US" altLang="ko-KR" dirty="0"/>
                  <a:t>Fixed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dirty="0"/>
                  <a:t>, a deterministic </a:t>
                </a:r>
                <a:r>
                  <a:rPr lang="en-US" altLang="ko-KR" dirty="0" smtClean="0"/>
                  <a:t>placement over clusters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1680" y="1064304"/>
                <a:ext cx="5628603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69" y="3998422"/>
            <a:ext cx="4417131" cy="24944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324873" y="1686706"/>
            <a:ext cx="902383" cy="79004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Cluster 1</a:t>
            </a:r>
            <a:endParaRPr lang="ko-KR" altLang="en-US" sz="1100" dirty="0"/>
          </a:p>
        </p:txBody>
      </p:sp>
      <p:sp>
        <p:nvSpPr>
          <p:cNvPr id="8" name="Oval 7"/>
          <p:cNvSpPr/>
          <p:nvPr/>
        </p:nvSpPr>
        <p:spPr>
          <a:xfrm>
            <a:off x="9624452" y="1687383"/>
            <a:ext cx="902383" cy="79004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Cluster </a:t>
            </a:r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grpSp>
        <p:nvGrpSpPr>
          <p:cNvPr id="9" name="Group 8"/>
          <p:cNvGrpSpPr/>
          <p:nvPr/>
        </p:nvGrpSpPr>
        <p:grpSpPr>
          <a:xfrm>
            <a:off x="8376080" y="1335576"/>
            <a:ext cx="212142" cy="351130"/>
            <a:chOff x="1141170" y="672998"/>
            <a:chExt cx="395021" cy="656348"/>
          </a:xfrm>
        </p:grpSpPr>
        <p:sp>
          <p:nvSpPr>
            <p:cNvPr id="10" name="Oval 9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028606" y="2005254"/>
            <a:ext cx="212142" cy="351130"/>
            <a:chOff x="1141170" y="672998"/>
            <a:chExt cx="395021" cy="656348"/>
          </a:xfrm>
        </p:grpSpPr>
        <p:sp>
          <p:nvSpPr>
            <p:cNvPr id="13" name="Oval 12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909044" y="2427371"/>
            <a:ext cx="212142" cy="351130"/>
            <a:chOff x="1141170" y="672998"/>
            <a:chExt cx="395021" cy="656348"/>
          </a:xfrm>
        </p:grpSpPr>
        <p:sp>
          <p:nvSpPr>
            <p:cNvPr id="16" name="Oval 15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793310" y="1296210"/>
            <a:ext cx="212142" cy="351130"/>
            <a:chOff x="1141170" y="672998"/>
            <a:chExt cx="395021" cy="656348"/>
          </a:xfrm>
        </p:grpSpPr>
        <p:sp>
          <p:nvSpPr>
            <p:cNvPr id="19" name="Oval 18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Oval 20"/>
          <p:cNvSpPr/>
          <p:nvPr/>
        </p:nvSpPr>
        <p:spPr>
          <a:xfrm>
            <a:off x="10946260" y="1688749"/>
            <a:ext cx="902383" cy="790042"/>
          </a:xfrm>
          <a:prstGeom prst="ellipse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Cluster </a:t>
            </a:r>
            <a:r>
              <a:rPr lang="en-US" altLang="ko-KR" sz="1100" dirty="0" smtClean="0"/>
              <a:t>3 (New)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987555" y="2778501"/>
                <a:ext cx="1380827" cy="537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ko-KR" altLang="en-US" sz="1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555" y="2778501"/>
                <a:ext cx="1380827" cy="5379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509509" y="2480365"/>
                <a:ext cx="1383777" cy="537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1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509" y="2480365"/>
                <a:ext cx="1383777" cy="5379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538294" y="1187490"/>
                <a:ext cx="1383777" cy="512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ko-KR" altLang="en-US" sz="1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294" y="1187490"/>
                <a:ext cx="1383777" cy="512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5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250570"/>
            <a:ext cx="9187543" cy="53535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de </a:t>
            </a:r>
            <a:r>
              <a:rPr lang="en-US" altLang="ko-KR" dirty="0" err="1" smtClean="0"/>
              <a:t>Finetti’s</a:t>
            </a:r>
            <a:r>
              <a:rPr lang="en-US" altLang="ko-KR" dirty="0" smtClean="0"/>
              <a:t> Theorem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4457" y="1086787"/>
                <a:ext cx="9018815" cy="558865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ko-KR" dirty="0" smtClean="0"/>
                  <a:t>Exchangeability</a:t>
                </a:r>
              </a:p>
              <a:p>
                <a:pPr lvl="1"/>
                <a:r>
                  <a:rPr lang="en-US" altLang="ko-KR" dirty="0" smtClean="0"/>
                  <a:t>A joint probability distribution is exchangeable if it is invariant to permutation</a:t>
                </a:r>
              </a:p>
              <a:p>
                <a:pPr lvl="1"/>
                <a:r>
                  <a:rPr lang="en-US" altLang="ko-KR" dirty="0" smtClean="0"/>
                  <a:t>Given a permutation of </a:t>
                </a:r>
                <a:r>
                  <a:rPr lang="en-US" altLang="ko-KR" i="1" dirty="0" smtClean="0"/>
                  <a:t>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i="1" dirty="0" smtClean="0"/>
              </a:p>
              <a:p>
                <a:r>
                  <a:rPr lang="en-US" altLang="ko-KR" dirty="0" smtClean="0"/>
                  <a:t>(De </a:t>
                </a:r>
                <a:r>
                  <a:rPr lang="en-US" altLang="ko-KR" dirty="0" err="1" smtClean="0"/>
                  <a:t>Finetti</a:t>
                </a:r>
                <a:r>
                  <a:rPr lang="en-US" altLang="ko-KR" dirty="0" smtClean="0"/>
                  <a:t>, 1935) 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en-US" altLang="ko-KR" dirty="0" smtClean="0"/>
                  <a:t> are infinitely exchangeable, then the joint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has a representation as a mixture</a:t>
                </a:r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altLang="ko-KR" dirty="0" smtClean="0"/>
              </a:p>
              <a:p>
                <a:pPr marL="450000" lvl="1" indent="0">
                  <a:buNone/>
                </a:pPr>
                <a:r>
                  <a:rPr lang="en-US" altLang="ko-KR" dirty="0" smtClean="0"/>
                  <a:t>For some random variable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Independent and identically distributed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Exchangeable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Exchangeable  IID : No. A counter example is the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Polya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urn sampling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 smtClean="0"/>
                  <a:t>Chinese restaurant process is an exchangeable process</a:t>
                </a:r>
              </a:p>
              <a:p>
                <a:pPr lvl="1"/>
                <a:r>
                  <a:rPr lang="en-US" altLang="ko-KR" dirty="0" smtClean="0"/>
                  <a:t>No proof in this scope</a:t>
                </a:r>
              </a:p>
              <a:p>
                <a:pPr lvl="1"/>
                <a:r>
                  <a:rPr lang="en-US" altLang="ko-KR" dirty="0" smtClean="0"/>
                  <a:t>Why is exchangeability important?</a:t>
                </a:r>
              </a:p>
              <a:p>
                <a:pPr lvl="2"/>
                <a:r>
                  <a:rPr lang="en-US" altLang="ko-KR" dirty="0" smtClean="0"/>
                  <a:t>Enables a simple derivation of Gibbs sampler for the inference</a:t>
                </a:r>
              </a:p>
              <a:p>
                <a:pPr lvl="2"/>
                <a:r>
                  <a:rPr lang="en-US" altLang="ko-KR" dirty="0" smtClean="0"/>
                  <a:t>We remove the instance of the next Gibbs sampling from the existing cluster assignment</a:t>
                </a:r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4457" y="1086787"/>
                <a:ext cx="9018815" cy="55886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04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459" y="28961"/>
            <a:ext cx="8560933" cy="729082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Concept of Gibbs Sampling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999232" y="918020"/>
                <a:ext cx="8858707" cy="498534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Each step involves </a:t>
                </a:r>
                <a:r>
                  <a:rPr lang="en-US" altLang="ko-KR" b="1" dirty="0" smtClean="0"/>
                  <a:t>replacing</a:t>
                </a:r>
                <a:r>
                  <a:rPr lang="en-US" altLang="ko-KR" dirty="0" smtClean="0"/>
                  <a:t> the value of one of the variables by a value drawn from the distribution of that variable conditioned on the values of the remaining variables</a:t>
                </a:r>
              </a:p>
              <a:p>
                <a:r>
                  <a:rPr lang="en-US" altLang="ko-KR" dirty="0" smtClean="0"/>
                  <a:t>Repeated either by cycling through the variables in some particular order or by choosing the variable to be updated at each step at random from some distribution</a:t>
                </a:r>
              </a:p>
              <a:p>
                <a:r>
                  <a:rPr lang="en-US" altLang="ko-KR" dirty="0" smtClean="0"/>
                  <a:t>Example</a:t>
                </a:r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altLang="ko-KR" dirty="0" smtClean="0"/>
                  <a:t>Full joint probability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 smtClean="0"/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altLang="ko-KR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| 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→ </a:t>
                </a:r>
                <a:r>
                  <a:rPr lang="en-US" altLang="ko-KR" dirty="0" smtClean="0"/>
                  <a:t>Obtain a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endParaRPr lang="en-US" altLang="ko-KR" dirty="0"/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altLang="ko-KR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→ </a:t>
                </a:r>
                <a:r>
                  <a:rPr lang="en-US" altLang="ko-KR" dirty="0"/>
                  <a:t>Obtain a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endParaRPr lang="en-US" altLang="ko-KR" dirty="0"/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altLang="ko-KR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|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→ </a:t>
                </a:r>
                <a:r>
                  <a:rPr lang="en-US" altLang="ko-KR" dirty="0"/>
                  <a:t>Obtain a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endParaRPr lang="en-US" altLang="ko-KR" b="0" dirty="0" smtClean="0"/>
              </a:p>
              <a:p>
                <a:pPr marL="868680" lvl="1" indent="-457200">
                  <a:buFont typeface="+mj-lt"/>
                  <a:buAutoNum type="arabicPeriod"/>
                </a:pPr>
                <a:endParaRPr lang="en-US" altLang="ko-KR" b="0" dirty="0" smtClean="0"/>
              </a:p>
              <a:p>
                <a:pPr marL="868680" lvl="1" indent="-457200">
                  <a:buFont typeface="+mj-lt"/>
                  <a:buAutoNum type="arabicPeriod"/>
                </a:pPr>
                <a:endParaRPr lang="en-US" altLang="ko-KR" dirty="0" smtClean="0"/>
              </a:p>
              <a:p>
                <a:pPr marL="777240" lvl="2" indent="0">
                  <a:buNone/>
                </a:pPr>
                <a:endParaRPr lang="en-US" altLang="ko-KR" dirty="0" smtClean="0">
                  <a:ea typeface="Cambria Math" panose="02040503050406030204" pitchFamily="18" charset="0"/>
                </a:endParaRPr>
              </a:p>
              <a:p>
                <a:pPr marL="868680" lvl="1" indent="-457200">
                  <a:buFont typeface="+mj-lt"/>
                  <a:buAutoNum type="arabicPeriod"/>
                </a:pPr>
                <a:endParaRPr lang="en-US" altLang="ko-KR" dirty="0" smtClean="0"/>
              </a:p>
              <a:p>
                <a:pPr marL="571500" indent="-457200">
                  <a:buFont typeface="+mj-lt"/>
                  <a:buAutoNum type="arabicPeriod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9232" y="918020"/>
                <a:ext cx="8858707" cy="49853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26847" y="6492875"/>
            <a:ext cx="753545" cy="365125"/>
          </a:xfrm>
        </p:spPr>
        <p:txBody>
          <a:bodyPr/>
          <a:lstStyle/>
          <a:p>
            <a:fld id="{E4E48515-694B-44C7-A9EB-D2CB2C6423BC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383951" y="5677164"/>
            <a:ext cx="8342315" cy="772358"/>
            <a:chOff x="464096" y="5301208"/>
            <a:chExt cx="8342315" cy="772358"/>
          </a:xfrm>
        </p:grpSpPr>
        <p:sp>
          <p:nvSpPr>
            <p:cNvPr id="7" name="타원 6"/>
            <p:cNvSpPr/>
            <p:nvPr/>
          </p:nvSpPr>
          <p:spPr>
            <a:xfrm>
              <a:off x="1187624" y="530120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299859" y="530120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412094" y="530120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7524328" y="530120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>
              <a:stCxn id="7" idx="6"/>
              <a:endCxn id="8" idx="2"/>
            </p:cNvCxnSpPr>
            <p:nvPr/>
          </p:nvCxnSpPr>
          <p:spPr>
            <a:xfrm>
              <a:off x="1403648" y="5409220"/>
              <a:ext cx="1896211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8" idx="6"/>
              <a:endCxn id="9" idx="2"/>
            </p:cNvCxnSpPr>
            <p:nvPr/>
          </p:nvCxnSpPr>
          <p:spPr>
            <a:xfrm>
              <a:off x="3515883" y="5409220"/>
              <a:ext cx="1896211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6"/>
              <a:endCxn id="10" idx="2"/>
            </p:cNvCxnSpPr>
            <p:nvPr/>
          </p:nvCxnSpPr>
          <p:spPr>
            <a:xfrm>
              <a:off x="5628118" y="5409220"/>
              <a:ext cx="1896210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0" idx="6"/>
            </p:cNvCxnSpPr>
            <p:nvPr/>
          </p:nvCxnSpPr>
          <p:spPr>
            <a:xfrm>
              <a:off x="7740352" y="5409220"/>
              <a:ext cx="840539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464096" y="5569197"/>
                  <a:ext cx="1689309" cy="5043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96" y="5569197"/>
                  <a:ext cx="1689309" cy="50436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/>
                <p:cNvSpPr/>
                <p:nvPr/>
              </p:nvSpPr>
              <p:spPr>
                <a:xfrm>
                  <a:off x="2453410" y="5569197"/>
                  <a:ext cx="1908921" cy="5043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직사각형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410" y="5569197"/>
                  <a:ext cx="1908921" cy="50436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/>
                <p:cNvSpPr/>
                <p:nvPr/>
              </p:nvSpPr>
              <p:spPr>
                <a:xfrm>
                  <a:off x="4455840" y="5569197"/>
                  <a:ext cx="2128531" cy="5043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직사각형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5840" y="5569197"/>
                  <a:ext cx="2128531" cy="50436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/>
                <p:cNvSpPr/>
                <p:nvPr/>
              </p:nvSpPr>
              <p:spPr>
                <a:xfrm>
                  <a:off x="6458268" y="5569197"/>
                  <a:ext cx="2348143" cy="5043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직사각형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8268" y="5569197"/>
                  <a:ext cx="2348143" cy="5043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112498" y="133361"/>
            <a:ext cx="3040433" cy="1679139"/>
            <a:chOff x="8028606" y="1187490"/>
            <a:chExt cx="3820037" cy="2024669"/>
          </a:xfrm>
        </p:grpSpPr>
        <p:sp>
          <p:nvSpPr>
            <p:cNvPr id="19" name="Oval 18"/>
            <p:cNvSpPr/>
            <p:nvPr/>
          </p:nvSpPr>
          <p:spPr>
            <a:xfrm>
              <a:off x="8324873" y="1686706"/>
              <a:ext cx="902383" cy="790042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Cluster 1</a:t>
              </a:r>
              <a:endParaRPr lang="ko-KR" altLang="en-US" sz="8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9624452" y="1687383"/>
              <a:ext cx="902383" cy="790042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Cluster </a:t>
              </a:r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376080" y="1335576"/>
              <a:ext cx="212142" cy="351130"/>
              <a:chOff x="1141170" y="672998"/>
              <a:chExt cx="395021" cy="656348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1177747" y="672998"/>
                <a:ext cx="321869" cy="2926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41170" y="965606"/>
                <a:ext cx="395021" cy="3637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028606" y="2005254"/>
              <a:ext cx="212142" cy="351130"/>
              <a:chOff x="1141170" y="672998"/>
              <a:chExt cx="395021" cy="65634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177747" y="672998"/>
                <a:ext cx="321869" cy="2926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141170" y="965606"/>
                <a:ext cx="395021" cy="3637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8909044" y="2427371"/>
              <a:ext cx="212142" cy="351130"/>
              <a:chOff x="1141170" y="672998"/>
              <a:chExt cx="395021" cy="65634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1177747" y="672998"/>
                <a:ext cx="321869" cy="2926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41170" y="965606"/>
                <a:ext cx="395021" cy="3637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793310" y="1296210"/>
              <a:ext cx="212142" cy="351130"/>
              <a:chOff x="1141170" y="672998"/>
              <a:chExt cx="395021" cy="656348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177747" y="672998"/>
                <a:ext cx="321869" cy="2926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41170" y="965606"/>
                <a:ext cx="395021" cy="3637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31" name="Oval 30"/>
            <p:cNvSpPr/>
            <p:nvPr/>
          </p:nvSpPr>
          <p:spPr>
            <a:xfrm>
              <a:off x="10946260" y="1688749"/>
              <a:ext cx="902383" cy="790042"/>
            </a:xfrm>
            <a:prstGeom prst="ellipse">
              <a:avLst/>
            </a:prstGeom>
            <a:no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Cluster </a:t>
              </a:r>
              <a:r>
                <a:rPr lang="en-US" altLang="ko-KR" sz="800" dirty="0" smtClean="0"/>
                <a:t>3 (New)</a:t>
              </a:r>
              <a:endParaRPr lang="ko-KR" altLang="en-US" sz="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8111743" y="2778501"/>
                  <a:ext cx="1132449" cy="433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ko-KR" sz="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6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ko-KR" sz="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sz="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oMath>
                      <m:oMath xmlns:m="http://schemas.openxmlformats.org/officeDocument/2006/math">
                        <m:r>
                          <a:rPr lang="en-US" altLang="ko-KR" sz="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ko-KR" altLang="en-US" sz="6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sz="6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</m:den>
                        </m:f>
                      </m:oMath>
                    </m:oMathPara>
                  </a14:m>
                  <a:endParaRPr lang="ko-KR" altLang="en-US" sz="6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1743" y="2778501"/>
                  <a:ext cx="1132449" cy="43365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9634044" y="2480365"/>
                  <a:ext cx="1134706" cy="433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ko-KR" sz="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6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ko-KR" sz="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sz="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oMath>
                      <m:oMath xmlns:m="http://schemas.openxmlformats.org/officeDocument/2006/math">
                        <m:r>
                          <a:rPr lang="en-US" altLang="ko-KR" sz="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sz="6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sz="6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</m:den>
                        </m:f>
                      </m:oMath>
                    </m:oMathPara>
                  </a14:m>
                  <a:endParaRPr lang="ko-KR" altLang="en-US" sz="6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4044" y="2480365"/>
                  <a:ext cx="1134706" cy="43365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0662830" y="1187490"/>
                  <a:ext cx="1134706" cy="4151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ko-KR" sz="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6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ko-KR" sz="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ko-KR" sz="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sz="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oMath>
                      <m:oMath xmlns:m="http://schemas.openxmlformats.org/officeDocument/2006/math">
                        <m:r>
                          <a:rPr lang="en-US" altLang="ko-KR" sz="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ko-KR" altLang="en-US" sz="6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sz="6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</m:den>
                        </m:f>
                      </m:oMath>
                    </m:oMathPara>
                  </a14:m>
                  <a:endParaRPr lang="ko-KR" altLang="en-US" sz="6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2830" y="1187490"/>
                  <a:ext cx="1134706" cy="4151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65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 smtClean="0"/>
              <a:t>Dirichlet Process Mixture Model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4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1980" y="69954"/>
            <a:ext cx="7535006" cy="575471"/>
          </a:xfrm>
        </p:spPr>
        <p:txBody>
          <a:bodyPr>
            <a:normAutofit fontScale="90000"/>
          </a:bodyPr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Gaussian Mixture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14844" y="805048"/>
                <a:ext cx="8064710" cy="591362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ko-KR" dirty="0" smtClean="0"/>
                  <a:t>Let’s assume that the data points are drawn from a mixture distribution of multiple multivariate Gaussian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How to model such mixture?</a:t>
                </a:r>
              </a:p>
              <a:p>
                <a:pPr lvl="2"/>
                <a:r>
                  <a:rPr lang="en-US" altLang="ko-KR" dirty="0" smtClean="0"/>
                  <a:t>Mixing coefficient, or Selection </a:t>
                </a:r>
                <a:r>
                  <a:rPr lang="en-US" altLang="ko-KR" dirty="0"/>
                  <a:t>variable: </a:t>
                </a:r>
                <a:r>
                  <a:rPr lang="en-US" altLang="ko-KR" dirty="0" err="1"/>
                  <a:t>z</a:t>
                </a:r>
                <a:r>
                  <a:rPr lang="en-US" altLang="ko-KR" baseline="-25000" dirty="0" err="1"/>
                  <a:t>k</a:t>
                </a:r>
                <a:endParaRPr lang="en-US" altLang="ko-KR" baseline="-25000" dirty="0"/>
              </a:p>
              <a:p>
                <a:pPr lvl="3"/>
                <a:r>
                  <a:rPr lang="en-US" altLang="ko-KR" dirty="0" smtClean="0"/>
                  <a:t>The selection is stochastic which follows the multinomial distribution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=1,0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Mixture component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This is the marginalized probability. How about conditional?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Log likelihood of the entire dataset is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nary>
                  </m:oMath>
                </a14:m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4844" y="805048"/>
                <a:ext cx="8064710" cy="59136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70255"/>
            <a:ext cx="753545" cy="365125"/>
          </a:xfrm>
        </p:spPr>
        <p:txBody>
          <a:bodyPr/>
          <a:lstStyle/>
          <a:p>
            <a:fld id="{BE724988-F29F-40C4-BC4D-1B33ED99622A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730254" y="2537722"/>
            <a:ext cx="2232636" cy="3312368"/>
            <a:chOff x="9730254" y="2537722"/>
            <a:chExt cx="2232636" cy="3312368"/>
          </a:xfrm>
        </p:grpSpPr>
        <p:sp>
          <p:nvSpPr>
            <p:cNvPr id="5" name="Rectangle 4"/>
            <p:cNvSpPr/>
            <p:nvPr/>
          </p:nvSpPr>
          <p:spPr>
            <a:xfrm>
              <a:off x="10711502" y="3473826"/>
              <a:ext cx="1224136" cy="237626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0999534" y="3761858"/>
              <a:ext cx="648072" cy="57606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z</a:t>
              </a:r>
              <a:endParaRPr lang="ko-KR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0999534" y="2537722"/>
                  <a:ext cx="648072" cy="57606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𝝅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534" y="2537722"/>
                  <a:ext cx="648072" cy="57606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tailEnd type="non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10999534" y="4985994"/>
              <a:ext cx="648072" cy="57606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x</a:t>
              </a:r>
              <a:endParaRPr lang="ko-KR" alt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593878" y="5480758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N</a:t>
              </a:r>
              <a:endParaRPr lang="ko-KR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/>
                <p:cNvSpPr/>
                <p:nvPr/>
              </p:nvSpPr>
              <p:spPr>
                <a:xfrm>
                  <a:off x="9730254" y="4084451"/>
                  <a:ext cx="648072" cy="57606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254" y="4084451"/>
                  <a:ext cx="648072" cy="57606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tailEnd type="non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/>
                <p:cNvSpPr/>
                <p:nvPr/>
              </p:nvSpPr>
              <p:spPr>
                <a:xfrm>
                  <a:off x="9730254" y="4985994"/>
                  <a:ext cx="648072" cy="57606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𝚺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1" name="Oval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254" y="4985994"/>
                  <a:ext cx="648072" cy="57606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tailEnd type="non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>
              <a:stCxn id="7" idx="4"/>
              <a:endCxn id="6" idx="0"/>
            </p:cNvCxnSpPr>
            <p:nvPr/>
          </p:nvCxnSpPr>
          <p:spPr>
            <a:xfrm>
              <a:off x="11323570" y="3113786"/>
              <a:ext cx="0" cy="6480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4"/>
              <a:endCxn id="8" idx="0"/>
            </p:cNvCxnSpPr>
            <p:nvPr/>
          </p:nvCxnSpPr>
          <p:spPr>
            <a:xfrm>
              <a:off x="11323570" y="4337922"/>
              <a:ext cx="0" cy="6480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6"/>
              <a:endCxn id="8" idx="1"/>
            </p:cNvCxnSpPr>
            <p:nvPr/>
          </p:nvCxnSpPr>
          <p:spPr>
            <a:xfrm>
              <a:off x="10378326" y="4372483"/>
              <a:ext cx="716116" cy="697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6"/>
              <a:endCxn id="8" idx="2"/>
            </p:cNvCxnSpPr>
            <p:nvPr/>
          </p:nvCxnSpPr>
          <p:spPr>
            <a:xfrm>
              <a:off x="10378326" y="5274026"/>
              <a:ext cx="62120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7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3874" y="24984"/>
            <a:ext cx="6668125" cy="7473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Dirichlet Process Mixture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30970" y="676253"/>
                <a:ext cx="9861030" cy="61817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/>
                  <a:t>Common usage of Dirichlet process : Prior on parameters of a mixture model</a:t>
                </a:r>
              </a:p>
              <a:p>
                <a:pPr lvl="1"/>
                <a:r>
                  <a:rPr lang="en-US" altLang="ko-KR" dirty="0" smtClean="0"/>
                  <a:t>Like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=1,0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Indicator representation of GMM with infinite 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𝐺𝐸𝑀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𝐺𝐸𝑀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=1,2,…,∞</m:t>
                    </m:r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r>
                  <a:rPr lang="en-US" altLang="ko-KR" dirty="0" smtClean="0"/>
                  <a:t>Alternative representation of GMM with infinite 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𝐷𝑃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Continuously updating the assignment of an instance</a:t>
                </a:r>
              </a:p>
              <a:p>
                <a:pPr lvl="1"/>
                <a:r>
                  <a:rPr lang="en-US" altLang="ko-KR" dirty="0" smtClean="0"/>
                  <a:t>Learning concept</a:t>
                </a:r>
              </a:p>
              <a:p>
                <a:pPr lvl="2"/>
                <a:r>
                  <a:rPr lang="en-US" altLang="ko-KR" dirty="0" smtClean="0"/>
                  <a:t>de </a:t>
                </a:r>
                <a:r>
                  <a:rPr lang="en-US" altLang="ko-KR" dirty="0" err="1" smtClean="0"/>
                  <a:t>Finetti’s</a:t>
                </a:r>
                <a:r>
                  <a:rPr lang="en-US" altLang="ko-KR" dirty="0" smtClean="0"/>
                  <a:t> theorem + Chinese restaurant process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+ Gibbs Sampling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Each assignment</a:t>
                </a:r>
              </a:p>
              <a:p>
                <a:pPr lvl="2"/>
                <a:r>
                  <a:rPr lang="en-US" altLang="ko-KR" dirty="0" smtClean="0"/>
                  <a:t>Surely updates the parameter of each cluster </a:t>
                </a:r>
              </a:p>
              <a:p>
                <a:pPr lvl="2"/>
                <a:r>
                  <a:rPr lang="en-US" altLang="ko-KR" dirty="0" smtClean="0"/>
                  <a:t>May create a new cluster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0970" y="676253"/>
                <a:ext cx="9861030" cy="618174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4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96508" y="89940"/>
            <a:ext cx="1015149" cy="1288791"/>
            <a:chOff x="9730254" y="2537722"/>
            <a:chExt cx="2366483" cy="3399915"/>
          </a:xfrm>
        </p:grpSpPr>
        <p:sp>
          <p:nvSpPr>
            <p:cNvPr id="6" name="Rectangle 5"/>
            <p:cNvSpPr/>
            <p:nvPr/>
          </p:nvSpPr>
          <p:spPr>
            <a:xfrm>
              <a:off x="10711502" y="3473826"/>
              <a:ext cx="1224136" cy="237626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0999534" y="3761858"/>
              <a:ext cx="648072" cy="57606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z</a:t>
              </a:r>
              <a:endParaRPr lang="ko-KR" altLang="en-US" sz="1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/>
                <p:cNvSpPr/>
                <p:nvPr/>
              </p:nvSpPr>
              <p:spPr>
                <a:xfrm>
                  <a:off x="10999534" y="2537722"/>
                  <a:ext cx="648072" cy="57606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𝝅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534" y="2537722"/>
                  <a:ext cx="648072" cy="57606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tailEnd type="non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/>
            <p:cNvSpPr/>
            <p:nvPr/>
          </p:nvSpPr>
          <p:spPr>
            <a:xfrm>
              <a:off x="10999534" y="4985994"/>
              <a:ext cx="648072" cy="57606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x</a:t>
              </a:r>
              <a:endParaRPr lang="ko-KR" altLang="en-US" sz="1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427090" y="5288090"/>
              <a:ext cx="669647" cy="649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N</a:t>
              </a:r>
              <a:endParaRPr lang="ko-KR" altLang="en-US" sz="1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/>
                <p:cNvSpPr/>
                <p:nvPr/>
              </p:nvSpPr>
              <p:spPr>
                <a:xfrm>
                  <a:off x="9730254" y="4084451"/>
                  <a:ext cx="648072" cy="57606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𝝁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11" name="Oval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254" y="4084451"/>
                  <a:ext cx="648072" cy="57606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tailEnd type="non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/>
                <p:cNvSpPr/>
                <p:nvPr/>
              </p:nvSpPr>
              <p:spPr>
                <a:xfrm>
                  <a:off x="9730254" y="4985994"/>
                  <a:ext cx="648072" cy="57606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𝚺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 xmlns=""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254" y="4985994"/>
                  <a:ext cx="648072" cy="57606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tailEnd type="non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>
              <a:stCxn id="8" idx="4"/>
              <a:endCxn id="7" idx="0"/>
            </p:cNvCxnSpPr>
            <p:nvPr/>
          </p:nvCxnSpPr>
          <p:spPr>
            <a:xfrm>
              <a:off x="11323570" y="3113786"/>
              <a:ext cx="0" cy="6480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4"/>
              <a:endCxn id="9" idx="0"/>
            </p:cNvCxnSpPr>
            <p:nvPr/>
          </p:nvCxnSpPr>
          <p:spPr>
            <a:xfrm>
              <a:off x="11323570" y="4337922"/>
              <a:ext cx="0" cy="6480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6"/>
              <a:endCxn id="9" idx="1"/>
            </p:cNvCxnSpPr>
            <p:nvPr/>
          </p:nvCxnSpPr>
          <p:spPr>
            <a:xfrm>
              <a:off x="10378326" y="4372483"/>
              <a:ext cx="716116" cy="697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6"/>
              <a:endCxn id="9" idx="2"/>
            </p:cNvCxnSpPr>
            <p:nvPr/>
          </p:nvCxnSpPr>
          <p:spPr>
            <a:xfrm>
              <a:off x="10378326" y="5274026"/>
              <a:ext cx="62120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5509" y="137873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GMM</a:t>
            </a:r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55386" y="4645894"/>
            <a:ext cx="955496" cy="1830906"/>
          </a:xfrm>
          <a:prstGeom prst="rect">
            <a:avLst/>
          </a:prstGeom>
          <a:noFill/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9680209" y="4859423"/>
            <a:ext cx="505851" cy="427057"/>
          </a:xfrm>
          <a:prstGeom prst="ellipse">
            <a:avLst/>
          </a:prstGeom>
          <a:noFill/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z</a:t>
            </a:r>
            <a:endParaRPr lang="ko-KR" altLang="en-US" sz="2000" b="1" dirty="0"/>
          </a:p>
        </p:txBody>
      </p:sp>
      <p:sp>
        <p:nvSpPr>
          <p:cNvPr id="23" name="Oval 22"/>
          <p:cNvSpPr/>
          <p:nvPr/>
        </p:nvSpPr>
        <p:spPr>
          <a:xfrm>
            <a:off x="9678905" y="5776382"/>
            <a:ext cx="505851" cy="42705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x</a:t>
            </a:r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083915" y="6092765"/>
            <a:ext cx="32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</a:t>
            </a:r>
            <a:endParaRPr lang="ko-KR" altLang="en-US" sz="2000" b="1" dirty="0"/>
          </a:p>
        </p:txBody>
      </p:sp>
      <p:cxnSp>
        <p:nvCxnSpPr>
          <p:cNvPr id="27" name="Straight Arrow Connector 26"/>
          <p:cNvCxnSpPr>
            <a:stCxn id="32" idx="4"/>
            <a:endCxn id="21" idx="0"/>
          </p:cNvCxnSpPr>
          <p:nvPr/>
        </p:nvCxnSpPr>
        <p:spPr>
          <a:xfrm>
            <a:off x="9933134" y="4352292"/>
            <a:ext cx="1" cy="507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4"/>
            <a:endCxn id="23" idx="0"/>
          </p:cNvCxnSpPr>
          <p:nvPr/>
        </p:nvCxnSpPr>
        <p:spPr>
          <a:xfrm flipH="1">
            <a:off x="9931831" y="5286480"/>
            <a:ext cx="1304" cy="4899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016093" y="3954097"/>
                <a:ext cx="383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093" y="3954097"/>
                <a:ext cx="38343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9680208" y="3925235"/>
                <a:ext cx="505851" cy="427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208" y="3925235"/>
                <a:ext cx="505851" cy="427057"/>
              </a:xfrm>
              <a:prstGeom prst="ellipse">
                <a:avLst/>
              </a:prstGeom>
              <a:blipFill>
                <a:blip r:embed="rId7"/>
                <a:stretch>
                  <a:fillRect b="-6579"/>
                </a:stretch>
              </a:blipFill>
              <a:ln w="38100">
                <a:solidFill>
                  <a:schemeClr val="tx1"/>
                </a:solidFill>
                <a:tailEnd type="non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31" idx="3"/>
            <a:endCxn id="32" idx="2"/>
          </p:cNvCxnSpPr>
          <p:nvPr/>
        </p:nvCxnSpPr>
        <p:spPr>
          <a:xfrm>
            <a:off x="9399531" y="4138763"/>
            <a:ext cx="280677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308967" y="5423691"/>
            <a:ext cx="955496" cy="1053109"/>
          </a:xfrm>
          <a:prstGeom prst="rect">
            <a:avLst/>
          </a:prstGeom>
          <a:noFill/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8547195" y="5776382"/>
                <a:ext cx="505851" cy="427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195" y="5776382"/>
                <a:ext cx="505851" cy="4270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  <a:tailEnd type="non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914878" y="6076690"/>
                <a:ext cx="324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878" y="6076690"/>
                <a:ext cx="324360" cy="400110"/>
              </a:xfrm>
              <a:prstGeom prst="rect">
                <a:avLst/>
              </a:prstGeom>
              <a:blipFill>
                <a:blip r:embed="rId9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619548" y="4942363"/>
                <a:ext cx="373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548" y="4942363"/>
                <a:ext cx="37382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>
            <a:stCxn id="43" idx="2"/>
            <a:endCxn id="41" idx="0"/>
          </p:cNvCxnSpPr>
          <p:nvPr/>
        </p:nvCxnSpPr>
        <p:spPr>
          <a:xfrm flipH="1">
            <a:off x="8800121" y="5311695"/>
            <a:ext cx="6337" cy="4646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6"/>
            <a:endCxn id="23" idx="2"/>
          </p:cNvCxnSpPr>
          <p:nvPr/>
        </p:nvCxnSpPr>
        <p:spPr>
          <a:xfrm>
            <a:off x="9053046" y="5989911"/>
            <a:ext cx="62585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607381" y="3223607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Indicator View</a:t>
            </a:r>
          </a:p>
          <a:p>
            <a:r>
              <a:rPr lang="en-US" altLang="ko-KR" b="1" dirty="0" smtClean="0"/>
              <a:t>Graphical Model</a:t>
            </a:r>
            <a:endParaRPr lang="ko-KR" altLang="en-US" b="1" dirty="0"/>
          </a:p>
        </p:txBody>
      </p:sp>
      <p:sp>
        <p:nvSpPr>
          <p:cNvPr id="59" name="Rectangle 58"/>
          <p:cNvSpPr/>
          <p:nvPr/>
        </p:nvSpPr>
        <p:spPr>
          <a:xfrm>
            <a:off x="10877034" y="4661969"/>
            <a:ext cx="955496" cy="1830906"/>
          </a:xfrm>
          <a:prstGeom prst="rect">
            <a:avLst/>
          </a:prstGeom>
          <a:noFill/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/>
              <p:nvPr/>
            </p:nvSpPr>
            <p:spPr>
              <a:xfrm>
                <a:off x="11101857" y="4875498"/>
                <a:ext cx="505851" cy="427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1857" y="4875498"/>
                <a:ext cx="505851" cy="427057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  <a:tailEnd type="non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/>
          <p:cNvSpPr/>
          <p:nvPr/>
        </p:nvSpPr>
        <p:spPr>
          <a:xfrm>
            <a:off x="11100553" y="5792457"/>
            <a:ext cx="505851" cy="42705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x</a:t>
            </a:r>
            <a:endParaRPr lang="ko-KR" altLang="en-US" sz="20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11505563" y="6108840"/>
            <a:ext cx="32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</a:t>
            </a:r>
            <a:endParaRPr lang="ko-KR" altLang="en-US" sz="2000" b="1" dirty="0"/>
          </a:p>
        </p:txBody>
      </p:sp>
      <p:cxnSp>
        <p:nvCxnSpPr>
          <p:cNvPr id="63" name="Straight Arrow Connector 62"/>
          <p:cNvCxnSpPr>
            <a:stCxn id="65" idx="4"/>
            <a:endCxn id="60" idx="0"/>
          </p:cNvCxnSpPr>
          <p:nvPr/>
        </p:nvCxnSpPr>
        <p:spPr>
          <a:xfrm>
            <a:off x="11354782" y="4368367"/>
            <a:ext cx="1" cy="507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0" idx="4"/>
            <a:endCxn id="61" idx="0"/>
          </p:cNvCxnSpPr>
          <p:nvPr/>
        </p:nvCxnSpPr>
        <p:spPr>
          <a:xfrm flipH="1">
            <a:off x="11353479" y="5302555"/>
            <a:ext cx="1304" cy="4899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/>
              <p:cNvSpPr/>
              <p:nvPr/>
            </p:nvSpPr>
            <p:spPr>
              <a:xfrm>
                <a:off x="11101856" y="3941310"/>
                <a:ext cx="505851" cy="427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65" name="Oval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1856" y="3941310"/>
                <a:ext cx="505851" cy="42705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  <a:tailEnd type="non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67" idx="3"/>
            <a:endCxn id="65" idx="2"/>
          </p:cNvCxnSpPr>
          <p:nvPr/>
        </p:nvCxnSpPr>
        <p:spPr>
          <a:xfrm>
            <a:off x="10821179" y="4153836"/>
            <a:ext cx="280677" cy="1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10507597" y="3969170"/>
                <a:ext cx="3135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597" y="3969170"/>
                <a:ext cx="313582" cy="369332"/>
              </a:xfrm>
              <a:prstGeom prst="rect">
                <a:avLst/>
              </a:prstGeom>
              <a:blipFill>
                <a:blip r:embed="rId13"/>
                <a:stretch>
                  <a:fillRect l="-784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>
            <a:stCxn id="74" idx="2"/>
            <a:endCxn id="65" idx="0"/>
          </p:cNvCxnSpPr>
          <p:nvPr/>
        </p:nvCxnSpPr>
        <p:spPr>
          <a:xfrm>
            <a:off x="11353479" y="3609843"/>
            <a:ext cx="1303" cy="3314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1039214" y="3240511"/>
                <a:ext cx="62852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214" y="3240511"/>
                <a:ext cx="628529" cy="369332"/>
              </a:xfrm>
              <a:prstGeom prst="rect">
                <a:avLst/>
              </a:prstGeom>
              <a:blipFill>
                <a:blip r:embed="rId14"/>
                <a:stretch>
                  <a:fillRect l="-7767" r="-3883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10424188" y="1923726"/>
            <a:ext cx="1767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Alternative Representation</a:t>
            </a:r>
          </a:p>
          <a:p>
            <a:r>
              <a:rPr lang="en-US" altLang="ko-KR" b="1" dirty="0" smtClean="0"/>
              <a:t>For Mixture Models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736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926" y="24984"/>
            <a:ext cx="11315074" cy="7473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Implementation Details of DPMM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30970" y="676253"/>
                <a:ext cx="9861030" cy="618174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 smtClean="0"/>
                  <a:t>Online update of the component parameter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𝐷𝑃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dirty="0"/>
                      <m:t>, 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altLang="ko-KR" dirty="0"/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US" altLang="ko-KR" dirty="0" smtClean="0"/>
                  <a:t> are the component parameters given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that the component follows the Gaussian distribution</a:t>
                </a:r>
                <a:endParaRPr lang="en-US" altLang="ko-KR" dirty="0"/>
              </a:p>
              <a:p>
                <a:r>
                  <a:rPr lang="en-US" altLang="ko-KR" b="1" dirty="0" smtClean="0"/>
                  <a:t>DPMM</a:t>
                </a:r>
              </a:p>
              <a:p>
                <a:pPr lvl="1"/>
                <a:r>
                  <a:rPr lang="en-US" altLang="ko-KR" b="1" dirty="0" smtClean="0"/>
                  <a:t>Initial table assignments</a:t>
                </a:r>
              </a:p>
              <a:p>
                <a:pPr lvl="1"/>
                <a:r>
                  <a:rPr lang="en-US" altLang="ko-KR" b="1" dirty="0" smtClean="0"/>
                  <a:t>While sampling iterations</a:t>
                </a:r>
              </a:p>
              <a:p>
                <a:pPr lvl="2"/>
                <a:r>
                  <a:rPr lang="en-US" altLang="ko-KR" b="1" dirty="0" smtClean="0"/>
                  <a:t>While each data instance in the dataset</a:t>
                </a:r>
              </a:p>
              <a:p>
                <a:pPr lvl="3"/>
                <a:r>
                  <a:rPr lang="en-US" altLang="ko-KR" b="1" dirty="0" smtClean="0"/>
                  <a:t>Remove the instance from the assignment</a:t>
                </a:r>
              </a:p>
              <a:p>
                <a:pPr lvl="3"/>
                <a:r>
                  <a:rPr lang="en-US" altLang="ko-KR" b="1" dirty="0" smtClean="0"/>
                  <a:t>Calculate the prior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</m:oMath>
                </a14:m>
                <a:endParaRPr lang="en-US" altLang="ko-KR" b="1" dirty="0" smtClean="0"/>
              </a:p>
              <a:p>
                <a:pPr lvl="3"/>
                <a:r>
                  <a:rPr lang="en-US" altLang="ko-KR" b="1" dirty="0" smtClean="0"/>
                  <a:t>Calculate the likelihood 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1" dirty="0" smtClean="0"/>
              </a:p>
              <a:p>
                <a:pPr lvl="3"/>
                <a:r>
                  <a:rPr lang="en-US" altLang="ko-KR" b="1" dirty="0" smtClean="0"/>
                  <a:t>Calculate the posterior</a:t>
                </a:r>
              </a:p>
              <a:p>
                <a:pPr lvl="3"/>
                <a:r>
                  <a:rPr lang="en-US" altLang="ko-KR" b="1" dirty="0" smtClean="0"/>
                  <a:t>Sample the cluster assignment from the posterior</a:t>
                </a:r>
              </a:p>
              <a:p>
                <a:pPr lvl="3"/>
                <a:r>
                  <a:rPr lang="en-US" altLang="ko-KR" b="1" dirty="0" smtClean="0"/>
                  <a:t>Update the component parameter</a:t>
                </a:r>
              </a:p>
              <a:p>
                <a:r>
                  <a:rPr lang="en-US" altLang="ko-KR" dirty="0"/>
                  <a:t>Truncated Dirichlet process mixture model</a:t>
                </a:r>
              </a:p>
              <a:p>
                <a:pPr lvl="1"/>
                <a:r>
                  <a:rPr lang="en-US" altLang="ko-KR" dirty="0"/>
                  <a:t>Finish the sampling of stick-breaking with the limit on the number of atoms</a:t>
                </a:r>
              </a:p>
              <a:p>
                <a:pPr lvl="2"/>
                <a:r>
                  <a:rPr lang="en-US" altLang="ko-KR" dirty="0"/>
                  <a:t>Same as limiting the table </a:t>
                </a:r>
                <a:r>
                  <a:rPr lang="en-US" altLang="ko-KR" dirty="0" smtClean="0"/>
                  <a:t>numbers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0970" y="676253"/>
                <a:ext cx="9861030" cy="618174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4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9380435" y="4056799"/>
            <a:ext cx="955496" cy="1830906"/>
          </a:xfrm>
          <a:prstGeom prst="rect">
            <a:avLst/>
          </a:prstGeom>
          <a:noFill/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9605258" y="4270328"/>
            <a:ext cx="505851" cy="427057"/>
          </a:xfrm>
          <a:prstGeom prst="ellipse">
            <a:avLst/>
          </a:prstGeom>
          <a:noFill/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z</a:t>
            </a:r>
            <a:endParaRPr lang="ko-KR" altLang="en-US" sz="2000" b="1" dirty="0"/>
          </a:p>
        </p:txBody>
      </p:sp>
      <p:sp>
        <p:nvSpPr>
          <p:cNvPr id="23" name="Oval 22"/>
          <p:cNvSpPr/>
          <p:nvPr/>
        </p:nvSpPr>
        <p:spPr>
          <a:xfrm>
            <a:off x="9603954" y="5187287"/>
            <a:ext cx="505851" cy="42705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x</a:t>
            </a:r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008964" y="5503670"/>
            <a:ext cx="32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</a:t>
            </a:r>
            <a:endParaRPr lang="ko-KR" altLang="en-US" sz="2000" b="1" dirty="0"/>
          </a:p>
        </p:txBody>
      </p:sp>
      <p:cxnSp>
        <p:nvCxnSpPr>
          <p:cNvPr id="27" name="Straight Arrow Connector 26"/>
          <p:cNvCxnSpPr>
            <a:stCxn id="32" idx="4"/>
            <a:endCxn id="21" idx="0"/>
          </p:cNvCxnSpPr>
          <p:nvPr/>
        </p:nvCxnSpPr>
        <p:spPr>
          <a:xfrm>
            <a:off x="9858183" y="3763197"/>
            <a:ext cx="1" cy="507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4"/>
            <a:endCxn id="23" idx="0"/>
          </p:cNvCxnSpPr>
          <p:nvPr/>
        </p:nvCxnSpPr>
        <p:spPr>
          <a:xfrm flipH="1">
            <a:off x="9856880" y="4697385"/>
            <a:ext cx="1304" cy="4899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941142" y="3365002"/>
                <a:ext cx="383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142" y="3365002"/>
                <a:ext cx="383438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9605257" y="3336140"/>
                <a:ext cx="505851" cy="427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257" y="3336140"/>
                <a:ext cx="505851" cy="427057"/>
              </a:xfrm>
              <a:prstGeom prst="ellipse">
                <a:avLst/>
              </a:prstGeom>
              <a:blipFill>
                <a:blip r:embed="rId4"/>
                <a:stretch>
                  <a:fillRect b="-7895"/>
                </a:stretch>
              </a:blipFill>
              <a:ln w="38100">
                <a:solidFill>
                  <a:schemeClr val="tx1"/>
                </a:solidFill>
                <a:tailEnd type="non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31" idx="3"/>
            <a:endCxn id="32" idx="2"/>
          </p:cNvCxnSpPr>
          <p:nvPr/>
        </p:nvCxnSpPr>
        <p:spPr>
          <a:xfrm>
            <a:off x="9324580" y="3549668"/>
            <a:ext cx="280677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234016" y="4834596"/>
            <a:ext cx="955496" cy="1053109"/>
          </a:xfrm>
          <a:prstGeom prst="rect">
            <a:avLst/>
          </a:prstGeom>
          <a:noFill/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8472244" y="5187287"/>
                <a:ext cx="505851" cy="427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44" y="5187287"/>
                <a:ext cx="505851" cy="4270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  <a:tailEnd type="non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839927" y="5487595"/>
                <a:ext cx="324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27" y="5487595"/>
                <a:ext cx="324360" cy="400110"/>
              </a:xfrm>
              <a:prstGeom prst="rect">
                <a:avLst/>
              </a:prstGeom>
              <a:blipFill>
                <a:blip r:embed="rId6"/>
                <a:stretch>
                  <a:fillRect r="-16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544597" y="4353268"/>
                <a:ext cx="373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597" y="4353268"/>
                <a:ext cx="3738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>
            <a:stCxn id="43" idx="2"/>
            <a:endCxn id="41" idx="0"/>
          </p:cNvCxnSpPr>
          <p:nvPr/>
        </p:nvCxnSpPr>
        <p:spPr>
          <a:xfrm flipH="1">
            <a:off x="8725170" y="4722600"/>
            <a:ext cx="6337" cy="4646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6"/>
            <a:endCxn id="23" idx="2"/>
          </p:cNvCxnSpPr>
          <p:nvPr/>
        </p:nvCxnSpPr>
        <p:spPr>
          <a:xfrm>
            <a:off x="8978095" y="5400816"/>
            <a:ext cx="62585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532430" y="2634512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Indicator View</a:t>
            </a:r>
          </a:p>
          <a:p>
            <a:r>
              <a:rPr lang="en-US" altLang="ko-KR" b="1" dirty="0" smtClean="0"/>
              <a:t>Graphical Model</a:t>
            </a:r>
            <a:endParaRPr lang="ko-KR" altLang="en-US" b="1" dirty="0"/>
          </a:p>
        </p:txBody>
      </p:sp>
      <p:sp>
        <p:nvSpPr>
          <p:cNvPr id="59" name="Rectangle 58"/>
          <p:cNvSpPr/>
          <p:nvPr/>
        </p:nvSpPr>
        <p:spPr>
          <a:xfrm>
            <a:off x="10802083" y="4072874"/>
            <a:ext cx="955496" cy="1830906"/>
          </a:xfrm>
          <a:prstGeom prst="rect">
            <a:avLst/>
          </a:prstGeom>
          <a:noFill/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/>
              <p:nvPr/>
            </p:nvSpPr>
            <p:spPr>
              <a:xfrm>
                <a:off x="11026906" y="4286403"/>
                <a:ext cx="505851" cy="427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906" y="4286403"/>
                <a:ext cx="505851" cy="4270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  <a:tailEnd type="non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/>
          <p:cNvSpPr/>
          <p:nvPr/>
        </p:nvSpPr>
        <p:spPr>
          <a:xfrm>
            <a:off x="11025602" y="5203362"/>
            <a:ext cx="505851" cy="42705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x</a:t>
            </a:r>
            <a:endParaRPr lang="ko-KR" altLang="en-US" sz="20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11430612" y="5519745"/>
            <a:ext cx="32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</a:t>
            </a:r>
            <a:endParaRPr lang="ko-KR" altLang="en-US" sz="2000" b="1" dirty="0"/>
          </a:p>
        </p:txBody>
      </p:sp>
      <p:cxnSp>
        <p:nvCxnSpPr>
          <p:cNvPr id="63" name="Straight Arrow Connector 62"/>
          <p:cNvCxnSpPr>
            <a:stCxn id="65" idx="4"/>
            <a:endCxn id="60" idx="0"/>
          </p:cNvCxnSpPr>
          <p:nvPr/>
        </p:nvCxnSpPr>
        <p:spPr>
          <a:xfrm>
            <a:off x="11279831" y="3779272"/>
            <a:ext cx="1" cy="507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0" idx="4"/>
            <a:endCxn id="61" idx="0"/>
          </p:cNvCxnSpPr>
          <p:nvPr/>
        </p:nvCxnSpPr>
        <p:spPr>
          <a:xfrm flipH="1">
            <a:off x="11278528" y="4713460"/>
            <a:ext cx="1304" cy="4899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/>
              <p:cNvSpPr/>
              <p:nvPr/>
            </p:nvSpPr>
            <p:spPr>
              <a:xfrm>
                <a:off x="11026905" y="3352215"/>
                <a:ext cx="505851" cy="4270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65" name="Oval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905" y="3352215"/>
                <a:ext cx="505851" cy="4270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  <a:tailEnd type="non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67" idx="3"/>
            <a:endCxn id="65" idx="2"/>
          </p:cNvCxnSpPr>
          <p:nvPr/>
        </p:nvCxnSpPr>
        <p:spPr>
          <a:xfrm>
            <a:off x="10746228" y="3564741"/>
            <a:ext cx="280677" cy="1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10432646" y="3380075"/>
                <a:ext cx="3135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2646" y="3380075"/>
                <a:ext cx="313582" cy="369332"/>
              </a:xfrm>
              <a:prstGeom prst="rect">
                <a:avLst/>
              </a:prstGeom>
              <a:blipFill>
                <a:blip r:embed="rId10"/>
                <a:stretch>
                  <a:fillRect l="-769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>
            <a:stCxn id="74" idx="2"/>
            <a:endCxn id="65" idx="0"/>
          </p:cNvCxnSpPr>
          <p:nvPr/>
        </p:nvCxnSpPr>
        <p:spPr>
          <a:xfrm>
            <a:off x="11278528" y="3020748"/>
            <a:ext cx="1303" cy="3314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0964263" y="2651416"/>
                <a:ext cx="62852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263" y="2651416"/>
                <a:ext cx="628529" cy="369332"/>
              </a:xfrm>
              <a:prstGeom prst="rect">
                <a:avLst/>
              </a:prstGeom>
              <a:blipFill>
                <a:blip r:embed="rId11"/>
                <a:stretch>
                  <a:fillRect l="-7767" r="-2913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10349237" y="1334631"/>
            <a:ext cx="1767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Alternative Representation</a:t>
            </a:r>
          </a:p>
          <a:p>
            <a:r>
              <a:rPr lang="en-US" altLang="ko-KR" b="1" dirty="0" smtClean="0"/>
              <a:t>For Mixture Models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7784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926" y="24984"/>
            <a:ext cx="11315074" cy="57511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DPMM Sampling Process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5887" y="610880"/>
                <a:ext cx="9736112" cy="157227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The Sampling process produces the different clustering results per iterations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can determine the sensitivity of the cluster generation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5887" y="610880"/>
                <a:ext cx="9736112" cy="15722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4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13" y="2443397"/>
            <a:ext cx="4714022" cy="3515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353" y="2193936"/>
            <a:ext cx="3214440" cy="2385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353" y="4579495"/>
            <a:ext cx="3231272" cy="19387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14086" y="5958563"/>
            <a:ext cx="26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Synthesized True Dataset</a:t>
            </a:r>
            <a:endParaRPr lang="ko-KR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792" y="2193936"/>
            <a:ext cx="3227417" cy="23963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935" y="4579494"/>
            <a:ext cx="3231273" cy="1938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522364" y="4590280"/>
                <a:ext cx="11062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364" y="4590280"/>
                <a:ext cx="1106200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871668" y="4586146"/>
                <a:ext cx="17474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=0.0000001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668" y="4586146"/>
                <a:ext cx="1747401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95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/>
              <a:t>Hierarchical Dirichlet Process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53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 smtClean="0"/>
              <a:t>Definition of Dirichlet Process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89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934" y="1218805"/>
            <a:ext cx="1428750" cy="105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253" y="418757"/>
            <a:ext cx="3782856" cy="57511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Problem of Separate Prior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86221" y="1416103"/>
                <a:ext cx="4221051" cy="54234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/>
                  <a:t>Datasets are often structured</a:t>
                </a:r>
              </a:p>
              <a:p>
                <a:pPr lvl="1"/>
                <a:r>
                  <a:rPr lang="en-US" altLang="ko-KR" dirty="0"/>
                  <a:t>LDA : Corpus-Document </a:t>
                </a:r>
                <a:br>
                  <a:rPr lang="en-US" altLang="ko-KR" dirty="0"/>
                </a:br>
                <a:r>
                  <a:rPr lang="en-US" altLang="ko-KR" dirty="0"/>
                  <a:t>structure</a:t>
                </a:r>
              </a:p>
              <a:p>
                <a:pPr lvl="1"/>
                <a:r>
                  <a:rPr lang="en-US" altLang="ko-KR" dirty="0"/>
                  <a:t>Hierarchical structure</a:t>
                </a:r>
              </a:p>
              <a:p>
                <a:r>
                  <a:rPr lang="en-US" altLang="ko-KR" dirty="0"/>
                  <a:t>Finite dimension of clusters</a:t>
                </a:r>
              </a:p>
              <a:p>
                <a:pPr lvl="1"/>
                <a:r>
                  <a:rPr lang="en-US" altLang="ko-KR" dirty="0"/>
                  <a:t>Choice is finite, and the atoms will overlap</a:t>
                </a:r>
              </a:p>
              <a:p>
                <a:pPr lvl="1"/>
                <a:r>
                  <a:rPr lang="en-US" altLang="ko-KR" dirty="0"/>
                  <a:t>Infinite model might have zero overlap in atoms</a:t>
                </a:r>
              </a:p>
              <a:p>
                <a:pPr lvl="2"/>
                <a:r>
                  <a:rPr lang="en-US" altLang="ko-KR" dirty="0"/>
                  <a:t>Smooth continuous distribution of the base distribution</a:t>
                </a:r>
              </a:p>
              <a:p>
                <a:pPr lvl="1"/>
                <a:r>
                  <a:rPr lang="en-US" altLang="ko-KR" dirty="0"/>
                  <a:t>Need to enforce sharing the atoms</a:t>
                </a:r>
              </a:p>
              <a:p>
                <a:r>
                  <a:rPr lang="en-US" altLang="ko-KR" dirty="0"/>
                  <a:t>Clustering result is different from one branch to another</a:t>
                </a:r>
              </a:p>
              <a:p>
                <a:pPr lvl="1"/>
                <a:r>
                  <a:rPr lang="en-US" altLang="ko-KR" dirty="0"/>
                  <a:t>Need to share the same dimension of clusters</a:t>
                </a:r>
              </a:p>
              <a:p>
                <a:pPr lvl="1"/>
                <a:r>
                  <a:rPr lang="en-US" altLang="ko-KR" dirty="0"/>
                  <a:t>How to correlate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86221" y="1416103"/>
                <a:ext cx="4221051" cy="542342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4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876372" y="289691"/>
            <a:ext cx="3615718" cy="907643"/>
            <a:chOff x="1883101" y="3548710"/>
            <a:chExt cx="5447842" cy="1368188"/>
          </a:xfrm>
        </p:grpSpPr>
        <p:sp>
          <p:nvSpPr>
            <p:cNvPr id="15" name="Rectangle 14"/>
            <p:cNvSpPr/>
            <p:nvPr/>
          </p:nvSpPr>
          <p:spPr>
            <a:xfrm>
              <a:off x="2750516" y="3548710"/>
              <a:ext cx="3651444" cy="13386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69741" y="3746221"/>
              <a:ext cx="2114093" cy="9363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32268" y="4522545"/>
              <a:ext cx="483537" cy="394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M</a:t>
              </a:r>
              <a:endParaRPr lang="ko-KR" altLang="en-US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32282" y="4311018"/>
              <a:ext cx="452137" cy="394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N</a:t>
              </a:r>
              <a:endParaRPr lang="ko-KR" altLang="en-US" sz="110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149901" y="3914528"/>
              <a:ext cx="600588" cy="5413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131187" y="3916314"/>
              <a:ext cx="600588" cy="541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z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val 20"/>
                <p:cNvSpPr/>
                <p:nvPr/>
              </p:nvSpPr>
              <p:spPr>
                <a:xfrm>
                  <a:off x="3035808" y="3914527"/>
                  <a:ext cx="600588" cy="5413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Oval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808" y="3914527"/>
                  <a:ext cx="600588" cy="54132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Oval 21"/>
                <p:cNvSpPr/>
                <p:nvPr/>
              </p:nvSpPr>
              <p:spPr>
                <a:xfrm>
                  <a:off x="1883101" y="3914526"/>
                  <a:ext cx="600588" cy="54132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101" y="3914526"/>
                  <a:ext cx="600588" cy="541325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/>
                <p:cNvSpPr/>
                <p:nvPr/>
              </p:nvSpPr>
              <p:spPr>
                <a:xfrm>
                  <a:off x="6730355" y="3914525"/>
                  <a:ext cx="600588" cy="54132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m:oMathPara>
                  </a14:m>
                  <a:endParaRPr lang="ko-KR" altLang="en-US" sz="16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355" y="3914525"/>
                  <a:ext cx="600588" cy="541325"/>
                </a:xfrm>
                <a:prstGeom prst="ellipse">
                  <a:avLst/>
                </a:prstGeom>
                <a:blipFill>
                  <a:blip r:embed="rId6"/>
                  <a:stretch>
                    <a:fillRect b="-483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/>
            <p:cNvCxnSpPr>
              <a:stCxn id="22" idx="6"/>
              <a:endCxn id="21" idx="2"/>
            </p:cNvCxnSpPr>
            <p:nvPr/>
          </p:nvCxnSpPr>
          <p:spPr>
            <a:xfrm>
              <a:off x="2483689" y="4185189"/>
              <a:ext cx="55211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1" idx="6"/>
              <a:endCxn id="20" idx="2"/>
            </p:cNvCxnSpPr>
            <p:nvPr/>
          </p:nvCxnSpPr>
          <p:spPr>
            <a:xfrm>
              <a:off x="3636396" y="4185190"/>
              <a:ext cx="494791" cy="17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6"/>
              <a:endCxn id="19" idx="2"/>
            </p:cNvCxnSpPr>
            <p:nvPr/>
          </p:nvCxnSpPr>
          <p:spPr>
            <a:xfrm flipV="1">
              <a:off x="4731775" y="4185191"/>
              <a:ext cx="418126" cy="17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2"/>
              <a:endCxn id="19" idx="6"/>
            </p:cNvCxnSpPr>
            <p:nvPr/>
          </p:nvCxnSpPr>
          <p:spPr>
            <a:xfrm flipH="1">
              <a:off x="5750489" y="4185187"/>
              <a:ext cx="979866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0674645" y="407499"/>
            <a:ext cx="1325223" cy="1891818"/>
            <a:chOff x="9730254" y="2537722"/>
            <a:chExt cx="2265872" cy="3343145"/>
          </a:xfrm>
        </p:grpSpPr>
        <p:sp>
          <p:nvSpPr>
            <p:cNvPr id="29" name="Rectangle 28"/>
            <p:cNvSpPr/>
            <p:nvPr/>
          </p:nvSpPr>
          <p:spPr>
            <a:xfrm>
              <a:off x="10711502" y="3473826"/>
              <a:ext cx="1224136" cy="237626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0999534" y="3761858"/>
              <a:ext cx="648072" cy="57606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b="1" dirty="0"/>
                <a:t>z</a:t>
              </a:r>
              <a:endParaRPr lang="ko-KR" altLang="en-US" sz="135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10999534" y="2537722"/>
                  <a:ext cx="648072" cy="57606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350" b="1" i="1">
                            <a:latin typeface="Cambria Math" panose="02040503050406030204" pitchFamily="18" charset="0"/>
                          </a:rPr>
                          <m:t>𝝅</m:t>
                        </m:r>
                      </m:oMath>
                    </m:oMathPara>
                  </a14:m>
                  <a:endParaRPr lang="ko-KR" altLang="en-US" sz="1350" b="1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534" y="2537722"/>
                  <a:ext cx="648072" cy="57606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tailEnd type="non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/>
            <p:cNvSpPr/>
            <p:nvPr/>
          </p:nvSpPr>
          <p:spPr>
            <a:xfrm>
              <a:off x="10999534" y="4985994"/>
              <a:ext cx="648072" cy="57606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b="1" dirty="0"/>
                <a:t>x</a:t>
              </a:r>
              <a:endParaRPr lang="ko-KR" altLang="en-US" sz="135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93878" y="5480758"/>
              <a:ext cx="40224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b="1" dirty="0"/>
                <a:t>N</a:t>
              </a:r>
              <a:endParaRPr lang="ko-KR" altLang="en-US" sz="135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/>
                <p:cNvSpPr/>
                <p:nvPr/>
              </p:nvSpPr>
              <p:spPr>
                <a:xfrm>
                  <a:off x="9730254" y="4084451"/>
                  <a:ext cx="648072" cy="57606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350" b="1" i="1">
                            <a:latin typeface="Cambria Math" panose="02040503050406030204" pitchFamily="18" charset="0"/>
                          </a:rPr>
                          <m:t>𝝁</m:t>
                        </m:r>
                      </m:oMath>
                    </m:oMathPara>
                  </a14:m>
                  <a:endParaRPr lang="ko-KR" altLang="en-US" sz="1350" b="1" dirty="0"/>
                </a:p>
              </p:txBody>
            </p:sp>
          </mc:Choice>
          <mc:Fallback xmlns=""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254" y="4084451"/>
                  <a:ext cx="648072" cy="57606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tailEnd type="non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/>
                <p:cNvSpPr/>
                <p:nvPr/>
              </p:nvSpPr>
              <p:spPr>
                <a:xfrm>
                  <a:off x="9730254" y="4985994"/>
                  <a:ext cx="648072" cy="57606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350" b="1" i="1">
                            <a:latin typeface="Cambria Math" panose="02040503050406030204" pitchFamily="18" charset="0"/>
                          </a:rPr>
                          <m:t>𝚺</m:t>
                        </m:r>
                      </m:oMath>
                    </m:oMathPara>
                  </a14:m>
                  <a:endParaRPr lang="ko-KR" altLang="en-US" sz="1350" b="1" dirty="0"/>
                </a:p>
              </p:txBody>
            </p:sp>
          </mc:Choice>
          <mc:Fallback xmlns="">
            <p:sp>
              <p:nvSpPr>
                <p:cNvPr id="11" name="Oval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0254" y="4985994"/>
                  <a:ext cx="648072" cy="57606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tailEnd type="non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>
              <a:stCxn id="31" idx="4"/>
              <a:endCxn id="30" idx="0"/>
            </p:cNvCxnSpPr>
            <p:nvPr/>
          </p:nvCxnSpPr>
          <p:spPr>
            <a:xfrm>
              <a:off x="11323570" y="3113786"/>
              <a:ext cx="0" cy="648072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4"/>
              <a:endCxn id="32" idx="0"/>
            </p:cNvCxnSpPr>
            <p:nvPr/>
          </p:nvCxnSpPr>
          <p:spPr>
            <a:xfrm>
              <a:off x="11323570" y="4337922"/>
              <a:ext cx="0" cy="648072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4" idx="6"/>
              <a:endCxn id="32" idx="1"/>
            </p:cNvCxnSpPr>
            <p:nvPr/>
          </p:nvCxnSpPr>
          <p:spPr>
            <a:xfrm>
              <a:off x="10378326" y="4372483"/>
              <a:ext cx="716116" cy="697874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6"/>
              <a:endCxn id="32" idx="2"/>
            </p:cNvCxnSpPr>
            <p:nvPr/>
          </p:nvCxnSpPr>
          <p:spPr>
            <a:xfrm>
              <a:off x="10378326" y="5274026"/>
              <a:ext cx="621208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Oval 39"/>
              <p:cNvSpPr/>
              <p:nvPr/>
            </p:nvSpPr>
            <p:spPr>
              <a:xfrm>
                <a:off x="9341887" y="1955539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87" y="1955539"/>
                <a:ext cx="398609" cy="35911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/>
              <p:cNvSpPr/>
              <p:nvPr/>
            </p:nvSpPr>
            <p:spPr>
              <a:xfrm>
                <a:off x="8781653" y="2452396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ko-KR" sz="16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sz="16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653" y="2452396"/>
                <a:ext cx="398609" cy="35911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/>
              <p:cNvSpPr/>
              <p:nvPr/>
            </p:nvSpPr>
            <p:spPr>
              <a:xfrm>
                <a:off x="9893851" y="2443899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ko-KR" sz="16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sz="16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Oval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851" y="2443899"/>
                <a:ext cx="398609" cy="35911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8640328" y="3015907"/>
            <a:ext cx="752986" cy="1422279"/>
            <a:chOff x="5625151" y="4275670"/>
            <a:chExt cx="752986" cy="1422279"/>
          </a:xfrm>
        </p:grpSpPr>
        <p:sp>
          <p:nvSpPr>
            <p:cNvPr id="44" name="Rectangle 43"/>
            <p:cNvSpPr/>
            <p:nvPr/>
          </p:nvSpPr>
          <p:spPr>
            <a:xfrm>
              <a:off x="5625151" y="4275670"/>
              <a:ext cx="692217" cy="140560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015537" y="5420950"/>
              <a:ext cx="362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N</a:t>
              </a:r>
              <a:r>
                <a:rPr lang="en-US" altLang="ko-KR" sz="1200" baseline="-25000" dirty="0" smtClean="0"/>
                <a:t>1</a:t>
              </a:r>
              <a:endParaRPr lang="ko-KR" altLang="en-US" sz="1200" baseline="-2500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5770922" y="5114346"/>
              <a:ext cx="398609" cy="3591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770921" y="4427779"/>
              <a:ext cx="398609" cy="35911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z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Arrow Connector 48"/>
            <p:cNvCxnSpPr>
              <a:stCxn id="48" idx="4"/>
              <a:endCxn id="47" idx="0"/>
            </p:cNvCxnSpPr>
            <p:nvPr/>
          </p:nvCxnSpPr>
          <p:spPr>
            <a:xfrm>
              <a:off x="5970226" y="4786889"/>
              <a:ext cx="1" cy="32745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9740496" y="3015907"/>
            <a:ext cx="751594" cy="1422279"/>
            <a:chOff x="6732904" y="4270588"/>
            <a:chExt cx="751594" cy="1422279"/>
          </a:xfrm>
        </p:grpSpPr>
        <p:sp>
          <p:nvSpPr>
            <p:cNvPr id="51" name="Rectangle 50"/>
            <p:cNvSpPr/>
            <p:nvPr/>
          </p:nvSpPr>
          <p:spPr>
            <a:xfrm>
              <a:off x="6732904" y="4270588"/>
              <a:ext cx="692217" cy="140560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21898" y="5415868"/>
              <a:ext cx="362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N</a:t>
              </a:r>
              <a:r>
                <a:rPr lang="en-US" altLang="ko-KR" sz="1200" baseline="-25000" dirty="0" smtClean="0"/>
                <a:t>2</a:t>
              </a:r>
              <a:endParaRPr lang="ko-KR" altLang="en-US" sz="1200" baseline="-2500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6878675" y="5109264"/>
              <a:ext cx="398609" cy="3591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878674" y="4422697"/>
              <a:ext cx="398609" cy="35911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z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/>
            <p:cNvCxnSpPr>
              <a:stCxn id="54" idx="4"/>
              <a:endCxn id="53" idx="0"/>
            </p:cNvCxnSpPr>
            <p:nvPr/>
          </p:nvCxnSpPr>
          <p:spPr>
            <a:xfrm>
              <a:off x="7077979" y="4781807"/>
              <a:ext cx="1" cy="32745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Arrow Connector 55"/>
          <p:cNvCxnSpPr>
            <a:stCxn id="40" idx="3"/>
            <a:endCxn id="41" idx="7"/>
          </p:cNvCxnSpPr>
          <p:nvPr/>
        </p:nvCxnSpPr>
        <p:spPr>
          <a:xfrm flipH="1">
            <a:off x="9121887" y="2262059"/>
            <a:ext cx="278375" cy="24292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0" idx="5"/>
            <a:endCxn id="42" idx="1"/>
          </p:cNvCxnSpPr>
          <p:nvPr/>
        </p:nvCxnSpPr>
        <p:spPr>
          <a:xfrm>
            <a:off x="9682121" y="2262059"/>
            <a:ext cx="270105" cy="2344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2" idx="4"/>
            <a:endCxn id="54" idx="0"/>
          </p:cNvCxnSpPr>
          <p:nvPr/>
        </p:nvCxnSpPr>
        <p:spPr>
          <a:xfrm flipH="1">
            <a:off x="10085571" y="2803009"/>
            <a:ext cx="7585" cy="36500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1" idx="4"/>
            <a:endCxn id="48" idx="0"/>
          </p:cNvCxnSpPr>
          <p:nvPr/>
        </p:nvCxnSpPr>
        <p:spPr>
          <a:xfrm>
            <a:off x="8980958" y="2811506"/>
            <a:ext cx="4445" cy="3565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8476134" y="1850928"/>
            <a:ext cx="2053115" cy="1109272"/>
          </a:xfrm>
          <a:prstGeom prst="ellipse">
            <a:avLst/>
          </a:prstGeom>
          <a:noFill/>
          <a:ln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Right Arrow 61"/>
          <p:cNvSpPr/>
          <p:nvPr/>
        </p:nvSpPr>
        <p:spPr>
          <a:xfrm rot="13007451" flipH="1">
            <a:off x="8673275" y="1883980"/>
            <a:ext cx="366003" cy="32598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Rectangular Callout 62"/>
          <p:cNvSpPr/>
          <p:nvPr/>
        </p:nvSpPr>
        <p:spPr>
          <a:xfrm>
            <a:off x="7406275" y="2651771"/>
            <a:ext cx="1155377" cy="383379"/>
          </a:xfrm>
          <a:prstGeom prst="wedgeRectCallout">
            <a:avLst>
              <a:gd name="adj1" fmla="val 69433"/>
              <a:gd name="adj2" fmla="val -3525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&lt;0.1,0.2,0.7&gt;</a:t>
            </a:r>
            <a:endParaRPr lang="ko-KR" altLang="en-US" sz="1200" dirty="0"/>
          </a:p>
        </p:txBody>
      </p:sp>
      <p:sp>
        <p:nvSpPr>
          <p:cNvPr id="64" name="Rectangular Callout 63"/>
          <p:cNvSpPr/>
          <p:nvPr/>
        </p:nvSpPr>
        <p:spPr>
          <a:xfrm>
            <a:off x="10647397" y="3164111"/>
            <a:ext cx="1155377" cy="383379"/>
          </a:xfrm>
          <a:prstGeom prst="wedgeRectCallout">
            <a:avLst>
              <a:gd name="adj1" fmla="val -85610"/>
              <a:gd name="adj2" fmla="val -15841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&lt;0.4,0.3,0.3&gt;</a:t>
            </a:r>
            <a:endParaRPr lang="ko-KR" altLang="en-US" sz="1200" dirty="0"/>
          </a:p>
        </p:txBody>
      </p:sp>
      <p:sp>
        <p:nvSpPr>
          <p:cNvPr id="66" name="Freeform 65"/>
          <p:cNvSpPr/>
          <p:nvPr/>
        </p:nvSpPr>
        <p:spPr>
          <a:xfrm>
            <a:off x="8447190" y="4573618"/>
            <a:ext cx="1688122" cy="518064"/>
          </a:xfrm>
          <a:custGeom>
            <a:avLst/>
            <a:gdLst>
              <a:gd name="connsiteX0" fmla="*/ 0 w 2166079"/>
              <a:gd name="connsiteY0" fmla="*/ 782210 h 782210"/>
              <a:gd name="connsiteX1" fmla="*/ 577121 w 2166079"/>
              <a:gd name="connsiteY1" fmla="*/ 572348 h 782210"/>
              <a:gd name="connsiteX2" fmla="*/ 974361 w 2166079"/>
              <a:gd name="connsiteY2" fmla="*/ 10217 h 782210"/>
              <a:gd name="connsiteX3" fmla="*/ 1244184 w 2166079"/>
              <a:gd name="connsiteY3" fmla="*/ 235069 h 782210"/>
              <a:gd name="connsiteX4" fmla="*/ 1431561 w 2166079"/>
              <a:gd name="connsiteY4" fmla="*/ 557358 h 782210"/>
              <a:gd name="connsiteX5" fmla="*/ 2166079 w 2166079"/>
              <a:gd name="connsiteY5" fmla="*/ 722249 h 7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079" h="782210">
                <a:moveTo>
                  <a:pt x="0" y="782210"/>
                </a:moveTo>
                <a:cubicBezTo>
                  <a:pt x="207364" y="741611"/>
                  <a:pt x="414728" y="701013"/>
                  <a:pt x="577121" y="572348"/>
                </a:cubicBezTo>
                <a:cubicBezTo>
                  <a:pt x="739515" y="443682"/>
                  <a:pt x="863184" y="66430"/>
                  <a:pt x="974361" y="10217"/>
                </a:cubicBezTo>
                <a:cubicBezTo>
                  <a:pt x="1085538" y="-45996"/>
                  <a:pt x="1167984" y="143879"/>
                  <a:pt x="1244184" y="235069"/>
                </a:cubicBezTo>
                <a:cubicBezTo>
                  <a:pt x="1320384" y="326259"/>
                  <a:pt x="1277912" y="476161"/>
                  <a:pt x="1431561" y="557358"/>
                </a:cubicBezTo>
                <a:cubicBezTo>
                  <a:pt x="1585210" y="638555"/>
                  <a:pt x="1875644" y="680402"/>
                  <a:pt x="2166079" y="722249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8447190" y="5189044"/>
            <a:ext cx="175237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8414418" y="5181780"/>
                <a:ext cx="1817919" cy="24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altLang="ko-KR" dirty="0" smtClean="0"/>
                  <a:t> : Base Distribution</a:t>
                </a:r>
                <a:endParaRPr lang="ko-KR" altLang="en-US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418" y="5181780"/>
                <a:ext cx="1817919" cy="244612"/>
              </a:xfrm>
              <a:prstGeom prst="rect">
                <a:avLst/>
              </a:prstGeom>
              <a:blipFill>
                <a:blip r:embed="rId13"/>
                <a:stretch>
                  <a:fillRect t="-12500" r="-26087" b="-9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Freeform 68"/>
          <p:cNvSpPr/>
          <p:nvPr/>
        </p:nvSpPr>
        <p:spPr>
          <a:xfrm>
            <a:off x="8466255" y="5472226"/>
            <a:ext cx="1688122" cy="518064"/>
          </a:xfrm>
          <a:custGeom>
            <a:avLst/>
            <a:gdLst>
              <a:gd name="connsiteX0" fmla="*/ 0 w 2166079"/>
              <a:gd name="connsiteY0" fmla="*/ 782210 h 782210"/>
              <a:gd name="connsiteX1" fmla="*/ 577121 w 2166079"/>
              <a:gd name="connsiteY1" fmla="*/ 572348 h 782210"/>
              <a:gd name="connsiteX2" fmla="*/ 974361 w 2166079"/>
              <a:gd name="connsiteY2" fmla="*/ 10217 h 782210"/>
              <a:gd name="connsiteX3" fmla="*/ 1244184 w 2166079"/>
              <a:gd name="connsiteY3" fmla="*/ 235069 h 782210"/>
              <a:gd name="connsiteX4" fmla="*/ 1431561 w 2166079"/>
              <a:gd name="connsiteY4" fmla="*/ 557358 h 782210"/>
              <a:gd name="connsiteX5" fmla="*/ 2166079 w 2166079"/>
              <a:gd name="connsiteY5" fmla="*/ 722249 h 7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079" h="782210">
                <a:moveTo>
                  <a:pt x="0" y="782210"/>
                </a:moveTo>
                <a:cubicBezTo>
                  <a:pt x="207364" y="741611"/>
                  <a:pt x="414728" y="701013"/>
                  <a:pt x="577121" y="572348"/>
                </a:cubicBezTo>
                <a:cubicBezTo>
                  <a:pt x="739515" y="443682"/>
                  <a:pt x="863184" y="66430"/>
                  <a:pt x="974361" y="10217"/>
                </a:cubicBezTo>
                <a:cubicBezTo>
                  <a:pt x="1085538" y="-45996"/>
                  <a:pt x="1167984" y="143879"/>
                  <a:pt x="1244184" y="235069"/>
                </a:cubicBezTo>
                <a:cubicBezTo>
                  <a:pt x="1320384" y="326259"/>
                  <a:pt x="1277912" y="476161"/>
                  <a:pt x="1431561" y="557358"/>
                </a:cubicBezTo>
                <a:cubicBezTo>
                  <a:pt x="1585210" y="638555"/>
                  <a:pt x="1875644" y="680402"/>
                  <a:pt x="2166079" y="722249"/>
                </a:cubicBezTo>
              </a:path>
            </a:pathLst>
          </a:cu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466255" y="6087652"/>
            <a:ext cx="1752376" cy="0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8286876" y="6138613"/>
                <a:ext cx="1931755" cy="24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dirty="0" smtClean="0"/>
                  <a:t>: Dirichlet Prior Dist.</a:t>
                </a:r>
                <a:endParaRPr lang="ko-KR" altLang="en-US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876" y="6138613"/>
                <a:ext cx="1931755" cy="244612"/>
              </a:xfrm>
              <a:prstGeom prst="rect">
                <a:avLst/>
              </a:prstGeom>
              <a:blipFill>
                <a:blip r:embed="rId14"/>
                <a:stretch>
                  <a:fillRect t="-15000" r="-32808" b="-9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 flipV="1">
            <a:off x="8707971" y="5882532"/>
            <a:ext cx="0" cy="197855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8906573" y="5783604"/>
            <a:ext cx="1947" cy="304048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9145258" y="5605842"/>
            <a:ext cx="3031" cy="479413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9206470" y="5487206"/>
            <a:ext cx="3030" cy="607712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9383944" y="5472675"/>
            <a:ext cx="3030" cy="607712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9587523" y="5739457"/>
            <a:ext cx="8099" cy="35546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0017177" y="5882532"/>
            <a:ext cx="0" cy="197855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10146448" y="5962949"/>
                <a:ext cx="301329" cy="24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448" y="5962949"/>
                <a:ext cx="301329" cy="244612"/>
              </a:xfrm>
              <a:prstGeom prst="rect">
                <a:avLst/>
              </a:prstGeom>
              <a:blipFill>
                <a:blip r:embed="rId15"/>
                <a:stretch>
                  <a:fillRect r="-8000" b="-4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10114445" y="5059474"/>
                <a:ext cx="301329" cy="244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445" y="5059474"/>
                <a:ext cx="301329" cy="244612"/>
              </a:xfrm>
              <a:prstGeom prst="rect">
                <a:avLst/>
              </a:prstGeom>
              <a:blipFill>
                <a:blip r:embed="rId16"/>
                <a:stretch>
                  <a:fillRect r="-8000" b="-4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/>
              <p:cNvSpPr/>
              <p:nvPr/>
            </p:nvSpPr>
            <p:spPr>
              <a:xfrm>
                <a:off x="8569075" y="5962949"/>
                <a:ext cx="288387" cy="17326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075" y="5962949"/>
                <a:ext cx="288387" cy="173267"/>
              </a:xfrm>
              <a:prstGeom prst="rect">
                <a:avLst/>
              </a:prstGeom>
              <a:blipFill>
                <a:blip r:embed="rId17"/>
                <a:stretch>
                  <a:fillRect l="-2128" b="-413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8792216" y="5962949"/>
                <a:ext cx="288387" cy="17326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216" y="5962949"/>
                <a:ext cx="288387" cy="173267"/>
              </a:xfrm>
              <a:prstGeom prst="rect">
                <a:avLst/>
              </a:prstGeom>
              <a:blipFill>
                <a:blip r:embed="rId18"/>
                <a:stretch>
                  <a:fillRect b="-413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/>
              <p:cNvSpPr/>
              <p:nvPr/>
            </p:nvSpPr>
            <p:spPr>
              <a:xfrm>
                <a:off x="8999343" y="5962949"/>
                <a:ext cx="288387" cy="17326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343" y="5962949"/>
                <a:ext cx="288387" cy="173267"/>
              </a:xfrm>
              <a:prstGeom prst="rect">
                <a:avLst/>
              </a:prstGeom>
              <a:blipFill>
                <a:blip r:embed="rId19"/>
                <a:stretch>
                  <a:fillRect b="-413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/>
              <p:cNvSpPr/>
              <p:nvPr/>
            </p:nvSpPr>
            <p:spPr>
              <a:xfrm>
                <a:off x="9141225" y="5957664"/>
                <a:ext cx="288387" cy="17326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225" y="5957664"/>
                <a:ext cx="288387" cy="173267"/>
              </a:xfrm>
              <a:prstGeom prst="rect">
                <a:avLst/>
              </a:prstGeom>
              <a:blipFill>
                <a:blip r:embed="rId20"/>
                <a:stretch>
                  <a:fillRect l="-2128" b="-413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/>
              <p:cNvSpPr/>
              <p:nvPr/>
            </p:nvSpPr>
            <p:spPr>
              <a:xfrm>
                <a:off x="9336969" y="5957664"/>
                <a:ext cx="288387" cy="17326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969" y="5957664"/>
                <a:ext cx="288387" cy="173267"/>
              </a:xfrm>
              <a:prstGeom prst="rect">
                <a:avLst/>
              </a:prstGeom>
              <a:blipFill>
                <a:blip r:embed="rId21"/>
                <a:stretch>
                  <a:fillRect l="-2128" b="-413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/>
              <p:cNvSpPr/>
              <p:nvPr/>
            </p:nvSpPr>
            <p:spPr>
              <a:xfrm>
                <a:off x="9545520" y="5951583"/>
                <a:ext cx="288387" cy="17326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520" y="5951583"/>
                <a:ext cx="288387" cy="173267"/>
              </a:xfrm>
              <a:prstGeom prst="rect">
                <a:avLst/>
              </a:prstGeom>
              <a:blipFill>
                <a:blip r:embed="rId22"/>
                <a:stretch>
                  <a:fillRect b="-413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Rectangle 86"/>
              <p:cNvSpPr/>
              <p:nvPr/>
            </p:nvSpPr>
            <p:spPr>
              <a:xfrm>
                <a:off x="9920508" y="5951583"/>
                <a:ext cx="288387" cy="17326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508" y="5951583"/>
                <a:ext cx="288387" cy="173267"/>
              </a:xfrm>
              <a:prstGeom prst="rect">
                <a:avLst/>
              </a:prstGeom>
              <a:blipFill>
                <a:blip r:embed="rId23"/>
                <a:stretch>
                  <a:fillRect b="-413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0766027" y="3857959"/>
            <a:ext cx="993700" cy="2481727"/>
            <a:chOff x="10315577" y="4409764"/>
            <a:chExt cx="993700" cy="2481727"/>
          </a:xfrm>
        </p:grpSpPr>
        <p:sp>
          <p:nvSpPr>
            <p:cNvPr id="88" name="Rectangle 87"/>
            <p:cNvSpPr/>
            <p:nvPr/>
          </p:nvSpPr>
          <p:spPr>
            <a:xfrm>
              <a:off x="10592655" y="5475857"/>
              <a:ext cx="716622" cy="137318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Oval 88"/>
                <p:cNvSpPr/>
                <p:nvPr/>
              </p:nvSpPr>
              <p:spPr>
                <a:xfrm>
                  <a:off x="10761273" y="5636005"/>
                  <a:ext cx="379388" cy="3202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5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5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ko-KR" sz="15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ko-KR" altLang="en-US" sz="1500" b="1" dirty="0"/>
                </a:p>
              </p:txBody>
            </p:sp>
          </mc:Choice>
          <mc:Fallback>
            <p:sp>
              <p:nvSpPr>
                <p:cNvPr id="89" name="Oval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1273" y="5636005"/>
                  <a:ext cx="379388" cy="320293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tailEnd type="non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Oval 89"/>
            <p:cNvSpPr/>
            <p:nvPr/>
          </p:nvSpPr>
          <p:spPr>
            <a:xfrm>
              <a:off x="10760295" y="6323724"/>
              <a:ext cx="379388" cy="320293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/>
                <a:t>x</a:t>
              </a:r>
              <a:endParaRPr lang="ko-KR" altLang="en-US" sz="15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027477" y="6568326"/>
              <a:ext cx="2432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/>
                <a:t>N</a:t>
              </a:r>
              <a:endParaRPr lang="ko-KR" altLang="en-US" sz="1500" b="1" dirty="0"/>
            </a:p>
          </p:txBody>
        </p:sp>
        <p:cxnSp>
          <p:nvCxnSpPr>
            <p:cNvPr id="92" name="Straight Arrow Connector 91"/>
            <p:cNvCxnSpPr>
              <a:stCxn id="94" idx="4"/>
              <a:endCxn id="89" idx="0"/>
            </p:cNvCxnSpPr>
            <p:nvPr/>
          </p:nvCxnSpPr>
          <p:spPr>
            <a:xfrm>
              <a:off x="10950967" y="5255657"/>
              <a:ext cx="1" cy="380348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9" idx="4"/>
              <a:endCxn id="90" idx="0"/>
            </p:cNvCxnSpPr>
            <p:nvPr/>
          </p:nvCxnSpPr>
          <p:spPr>
            <a:xfrm flipH="1">
              <a:off x="10949989" y="5956297"/>
              <a:ext cx="978" cy="367427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Oval 93"/>
                <p:cNvSpPr/>
                <p:nvPr/>
              </p:nvSpPr>
              <p:spPr>
                <a:xfrm>
                  <a:off x="10761272" y="4935364"/>
                  <a:ext cx="379388" cy="3202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ko-KR" sz="15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500" b="1" dirty="0"/>
                </a:p>
              </p:txBody>
            </p:sp>
          </mc:Choice>
          <mc:Fallback>
            <p:sp>
              <p:nvSpPr>
                <p:cNvPr id="94" name="Oval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1272" y="4935364"/>
                  <a:ext cx="379388" cy="320293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tailEnd type="none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/>
            <p:cNvCxnSpPr>
              <a:stCxn id="96" idx="3"/>
              <a:endCxn id="94" idx="2"/>
            </p:cNvCxnSpPr>
            <p:nvPr/>
          </p:nvCxnSpPr>
          <p:spPr>
            <a:xfrm>
              <a:off x="10550764" y="5094758"/>
              <a:ext cx="210508" cy="752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Rectangle 95"/>
                <p:cNvSpPr/>
                <p:nvPr/>
              </p:nvSpPr>
              <p:spPr>
                <a:xfrm>
                  <a:off x="10315577" y="4956258"/>
                  <a:ext cx="235187" cy="3000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350" b="1" i="1"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m:oMathPara>
                  </a14:m>
                  <a:endParaRPr lang="ko-KR" altLang="en-US" sz="1350" b="1" dirty="0"/>
                </a:p>
              </p:txBody>
            </p:sp>
          </mc:Choice>
          <mc:Fallback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5577" y="4956258"/>
                  <a:ext cx="235187" cy="300082"/>
                </a:xfrm>
                <a:prstGeom prst="rect">
                  <a:avLst/>
                </a:prstGeom>
                <a:blipFill>
                  <a:blip r:embed="rId26"/>
                  <a:stretch>
                    <a:fillRect l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>
              <a:stCxn id="98" idx="2"/>
              <a:endCxn id="94" idx="0"/>
            </p:cNvCxnSpPr>
            <p:nvPr/>
          </p:nvCxnSpPr>
          <p:spPr>
            <a:xfrm>
              <a:off x="10949990" y="4686764"/>
              <a:ext cx="977" cy="24860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Rectangle 97"/>
                <p:cNvSpPr/>
                <p:nvPr/>
              </p:nvSpPr>
              <p:spPr>
                <a:xfrm>
                  <a:off x="10714291" y="4409764"/>
                  <a:ext cx="471397" cy="3000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50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altLang="ko-KR" sz="135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350" b="1" i="1"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altLang="ko-KR" sz="135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350" b="1" dirty="0"/>
                </a:p>
              </p:txBody>
            </p:sp>
          </mc:Choice>
          <mc:Fallback>
            <p:sp>
              <p:nvSpPr>
                <p:cNvPr id="98" name="Rectangl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4291" y="4409764"/>
                  <a:ext cx="471397" cy="300082"/>
                </a:xfrm>
                <a:prstGeom prst="rect">
                  <a:avLst/>
                </a:prstGeom>
                <a:blipFill>
                  <a:blip r:embed="rId27"/>
                  <a:stretch>
                    <a:fillRect l="-6410" r="-2564" b="-102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9" name="Straight Arrow Connector 98"/>
          <p:cNvCxnSpPr/>
          <p:nvPr/>
        </p:nvCxnSpPr>
        <p:spPr>
          <a:xfrm>
            <a:off x="8479961" y="6015303"/>
            <a:ext cx="175237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7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89" y="212575"/>
            <a:ext cx="6041812" cy="57511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Solution of Atom Sharing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7754" y="4542953"/>
                <a:ext cx="4221051" cy="207730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/>
                  <a:t>Hierarchical structure of Dirichlet processes</a:t>
                </a:r>
              </a:p>
              <a:p>
                <a:pPr lvl="1"/>
                <a:r>
                  <a:rPr lang="en-US" altLang="ko-KR" i="1" dirty="0"/>
                  <a:t>H</a:t>
                </a:r>
                <a:r>
                  <a:rPr lang="en-US" altLang="ko-KR" dirty="0"/>
                  <a:t> : the continuous base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: a draw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DP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: a draw </a:t>
                </a:r>
                <a:r>
                  <a:rPr lang="en-US" altLang="ko-KR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discrete distribution</a:t>
                </a:r>
              </a:p>
              <a:p>
                <a:pPr lvl="1"/>
                <a:r>
                  <a:rPr lang="en-US" altLang="ko-KR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will only sample from the atoms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dirty="0"/>
              </a:p>
              <a:p>
                <a:pPr lvl="1"/>
                <a:endParaRPr lang="ko-KR" altLang="en-US" b="1" dirty="0"/>
              </a:p>
              <a:p>
                <a:pPr lvl="1"/>
                <a:endParaRPr lang="ko-KR" altLang="en-US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7754" y="4542953"/>
                <a:ext cx="4221051" cy="207730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4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0" name="Freeform 99"/>
          <p:cNvSpPr/>
          <p:nvPr/>
        </p:nvSpPr>
        <p:spPr>
          <a:xfrm>
            <a:off x="7485690" y="4634284"/>
            <a:ext cx="1688122" cy="518064"/>
          </a:xfrm>
          <a:custGeom>
            <a:avLst/>
            <a:gdLst>
              <a:gd name="connsiteX0" fmla="*/ 0 w 2166079"/>
              <a:gd name="connsiteY0" fmla="*/ 782210 h 782210"/>
              <a:gd name="connsiteX1" fmla="*/ 577121 w 2166079"/>
              <a:gd name="connsiteY1" fmla="*/ 572348 h 782210"/>
              <a:gd name="connsiteX2" fmla="*/ 974361 w 2166079"/>
              <a:gd name="connsiteY2" fmla="*/ 10217 h 782210"/>
              <a:gd name="connsiteX3" fmla="*/ 1244184 w 2166079"/>
              <a:gd name="connsiteY3" fmla="*/ 235069 h 782210"/>
              <a:gd name="connsiteX4" fmla="*/ 1431561 w 2166079"/>
              <a:gd name="connsiteY4" fmla="*/ 557358 h 782210"/>
              <a:gd name="connsiteX5" fmla="*/ 2166079 w 2166079"/>
              <a:gd name="connsiteY5" fmla="*/ 722249 h 7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079" h="782210">
                <a:moveTo>
                  <a:pt x="0" y="782210"/>
                </a:moveTo>
                <a:cubicBezTo>
                  <a:pt x="207364" y="741611"/>
                  <a:pt x="414728" y="701013"/>
                  <a:pt x="577121" y="572348"/>
                </a:cubicBezTo>
                <a:cubicBezTo>
                  <a:pt x="739515" y="443682"/>
                  <a:pt x="863184" y="66430"/>
                  <a:pt x="974361" y="10217"/>
                </a:cubicBezTo>
                <a:cubicBezTo>
                  <a:pt x="1085538" y="-45996"/>
                  <a:pt x="1167984" y="143879"/>
                  <a:pt x="1244184" y="235069"/>
                </a:cubicBezTo>
                <a:cubicBezTo>
                  <a:pt x="1320384" y="326259"/>
                  <a:pt x="1277912" y="476161"/>
                  <a:pt x="1431561" y="557358"/>
                </a:cubicBezTo>
                <a:cubicBezTo>
                  <a:pt x="1585210" y="638555"/>
                  <a:pt x="1875644" y="680402"/>
                  <a:pt x="2166079" y="722249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7485690" y="5249710"/>
            <a:ext cx="175237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/>
              <p:cNvSpPr txBox="1"/>
              <p:nvPr/>
            </p:nvSpPr>
            <p:spPr>
              <a:xfrm>
                <a:off x="7560508" y="5317269"/>
                <a:ext cx="15616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altLang="ko-KR" sz="1200" dirty="0" smtClean="0"/>
                  <a:t> : Base Distribution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508" y="5317269"/>
                <a:ext cx="1561646" cy="276999"/>
              </a:xfrm>
              <a:prstGeom prst="rect">
                <a:avLst/>
              </a:prstGeom>
              <a:blipFill>
                <a:blip r:embed="rId3"/>
                <a:stretch>
                  <a:fillRect r="-391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Freeform 102"/>
          <p:cNvSpPr/>
          <p:nvPr/>
        </p:nvSpPr>
        <p:spPr>
          <a:xfrm>
            <a:off x="7504755" y="5532892"/>
            <a:ext cx="1688122" cy="518064"/>
          </a:xfrm>
          <a:custGeom>
            <a:avLst/>
            <a:gdLst>
              <a:gd name="connsiteX0" fmla="*/ 0 w 2166079"/>
              <a:gd name="connsiteY0" fmla="*/ 782210 h 782210"/>
              <a:gd name="connsiteX1" fmla="*/ 577121 w 2166079"/>
              <a:gd name="connsiteY1" fmla="*/ 572348 h 782210"/>
              <a:gd name="connsiteX2" fmla="*/ 974361 w 2166079"/>
              <a:gd name="connsiteY2" fmla="*/ 10217 h 782210"/>
              <a:gd name="connsiteX3" fmla="*/ 1244184 w 2166079"/>
              <a:gd name="connsiteY3" fmla="*/ 235069 h 782210"/>
              <a:gd name="connsiteX4" fmla="*/ 1431561 w 2166079"/>
              <a:gd name="connsiteY4" fmla="*/ 557358 h 782210"/>
              <a:gd name="connsiteX5" fmla="*/ 2166079 w 2166079"/>
              <a:gd name="connsiteY5" fmla="*/ 722249 h 7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079" h="782210">
                <a:moveTo>
                  <a:pt x="0" y="782210"/>
                </a:moveTo>
                <a:cubicBezTo>
                  <a:pt x="207364" y="741611"/>
                  <a:pt x="414728" y="701013"/>
                  <a:pt x="577121" y="572348"/>
                </a:cubicBezTo>
                <a:cubicBezTo>
                  <a:pt x="739515" y="443682"/>
                  <a:pt x="863184" y="66430"/>
                  <a:pt x="974361" y="10217"/>
                </a:cubicBezTo>
                <a:cubicBezTo>
                  <a:pt x="1085538" y="-45996"/>
                  <a:pt x="1167984" y="143879"/>
                  <a:pt x="1244184" y="235069"/>
                </a:cubicBezTo>
                <a:cubicBezTo>
                  <a:pt x="1320384" y="326259"/>
                  <a:pt x="1277912" y="476161"/>
                  <a:pt x="1431561" y="557358"/>
                </a:cubicBezTo>
                <a:cubicBezTo>
                  <a:pt x="1585210" y="638555"/>
                  <a:pt x="1875644" y="680402"/>
                  <a:pt x="2166079" y="722249"/>
                </a:cubicBezTo>
              </a:path>
            </a:pathLst>
          </a:cu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7504755" y="6148318"/>
            <a:ext cx="175237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/>
              <p:cNvSpPr txBox="1"/>
              <p:nvPr/>
            </p:nvSpPr>
            <p:spPr>
              <a:xfrm>
                <a:off x="7560508" y="6307931"/>
                <a:ext cx="17145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1200" dirty="0" smtClean="0"/>
                  <a:t>: Dirichlet Prior Dist.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508" y="6307931"/>
                <a:ext cx="1714572" cy="276999"/>
              </a:xfrm>
              <a:prstGeom prst="rect">
                <a:avLst/>
              </a:prstGeom>
              <a:blipFill>
                <a:blip r:embed="rId4"/>
                <a:stretch>
                  <a:fillRect t="-2222" r="-1064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Connector 105"/>
          <p:cNvCxnSpPr/>
          <p:nvPr/>
        </p:nvCxnSpPr>
        <p:spPr>
          <a:xfrm flipV="1">
            <a:off x="7746471" y="5943198"/>
            <a:ext cx="0" cy="197855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945073" y="5844270"/>
            <a:ext cx="1947" cy="304048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8183758" y="5666508"/>
            <a:ext cx="3031" cy="479413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8244970" y="5547872"/>
            <a:ext cx="3030" cy="607712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8422444" y="5533341"/>
            <a:ext cx="3030" cy="607712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8626023" y="5800123"/>
            <a:ext cx="8099" cy="35546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9055677" y="5943198"/>
            <a:ext cx="0" cy="197855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/>
              <p:cNvSpPr txBox="1"/>
              <p:nvPr/>
            </p:nvSpPr>
            <p:spPr>
              <a:xfrm>
                <a:off x="9184948" y="6023615"/>
                <a:ext cx="301329" cy="24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948" y="6023615"/>
                <a:ext cx="301329" cy="244612"/>
              </a:xfrm>
              <a:prstGeom prst="rect">
                <a:avLst/>
              </a:prstGeom>
              <a:blipFill>
                <a:blip r:embed="rId5"/>
                <a:stretch>
                  <a:fillRect r="-8163" b="-4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/>
              <p:cNvSpPr txBox="1"/>
              <p:nvPr/>
            </p:nvSpPr>
            <p:spPr>
              <a:xfrm>
                <a:off x="9152945" y="5120140"/>
                <a:ext cx="301329" cy="24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945" y="5120140"/>
                <a:ext cx="301329" cy="244612"/>
              </a:xfrm>
              <a:prstGeom prst="rect">
                <a:avLst/>
              </a:prstGeom>
              <a:blipFill>
                <a:blip r:embed="rId6"/>
                <a:stretch>
                  <a:fillRect r="-8000" b="-4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7607575" y="6107435"/>
                <a:ext cx="288387" cy="173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575" y="6107435"/>
                <a:ext cx="288387" cy="173267"/>
              </a:xfrm>
              <a:prstGeom prst="rect">
                <a:avLst/>
              </a:prstGeom>
              <a:blipFill>
                <a:blip r:embed="rId7"/>
                <a:stretch>
                  <a:fillRect b="-4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Rectangle 115"/>
              <p:cNvSpPr/>
              <p:nvPr/>
            </p:nvSpPr>
            <p:spPr>
              <a:xfrm>
                <a:off x="7830716" y="6107435"/>
                <a:ext cx="288387" cy="173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716" y="6107435"/>
                <a:ext cx="288387" cy="173267"/>
              </a:xfrm>
              <a:prstGeom prst="rect">
                <a:avLst/>
              </a:prstGeom>
              <a:blipFill>
                <a:blip r:embed="rId8"/>
                <a:stretch>
                  <a:fillRect l="-2128" b="-4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/>
              <p:cNvSpPr/>
              <p:nvPr/>
            </p:nvSpPr>
            <p:spPr>
              <a:xfrm>
                <a:off x="8037843" y="6107435"/>
                <a:ext cx="288387" cy="173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43" y="6107435"/>
                <a:ext cx="288387" cy="173267"/>
              </a:xfrm>
              <a:prstGeom prst="rect">
                <a:avLst/>
              </a:prstGeom>
              <a:blipFill>
                <a:blip r:embed="rId9"/>
                <a:stretch>
                  <a:fillRect l="-2128" b="-4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Rectangle 117"/>
              <p:cNvSpPr/>
              <p:nvPr/>
            </p:nvSpPr>
            <p:spPr>
              <a:xfrm>
                <a:off x="8179725" y="6102150"/>
                <a:ext cx="288387" cy="173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25" y="6102150"/>
                <a:ext cx="288387" cy="173267"/>
              </a:xfrm>
              <a:prstGeom prst="rect">
                <a:avLst/>
              </a:prstGeom>
              <a:blipFill>
                <a:blip r:embed="rId10"/>
                <a:stretch>
                  <a:fillRect b="-46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/>
              <p:cNvSpPr/>
              <p:nvPr/>
            </p:nvSpPr>
            <p:spPr>
              <a:xfrm>
                <a:off x="8375469" y="6102150"/>
                <a:ext cx="288387" cy="173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469" y="6102150"/>
                <a:ext cx="288387" cy="173267"/>
              </a:xfrm>
              <a:prstGeom prst="rect">
                <a:avLst/>
              </a:prstGeom>
              <a:blipFill>
                <a:blip r:embed="rId11"/>
                <a:stretch>
                  <a:fillRect b="-46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Rectangle 119"/>
              <p:cNvSpPr/>
              <p:nvPr/>
            </p:nvSpPr>
            <p:spPr>
              <a:xfrm>
                <a:off x="8584020" y="6096069"/>
                <a:ext cx="288387" cy="173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020" y="6096069"/>
                <a:ext cx="288387" cy="173267"/>
              </a:xfrm>
              <a:prstGeom prst="rect">
                <a:avLst/>
              </a:prstGeom>
              <a:blipFill>
                <a:blip r:embed="rId12"/>
                <a:stretch>
                  <a:fillRect b="-46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Rectangle 120"/>
              <p:cNvSpPr/>
              <p:nvPr/>
            </p:nvSpPr>
            <p:spPr>
              <a:xfrm>
                <a:off x="8959008" y="6096069"/>
                <a:ext cx="288387" cy="173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1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ko-KR" altLang="en-US" sz="1100" b="1" dirty="0"/>
              </a:p>
            </p:txBody>
          </p:sp>
        </mc:Choice>
        <mc:Fallback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008" y="6096069"/>
                <a:ext cx="288387" cy="173267"/>
              </a:xfrm>
              <a:prstGeom prst="rect">
                <a:avLst/>
              </a:prstGeom>
              <a:blipFill>
                <a:blip r:embed="rId13"/>
                <a:stretch>
                  <a:fillRect l="-2128" b="-46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Freeform 121"/>
          <p:cNvSpPr/>
          <p:nvPr/>
        </p:nvSpPr>
        <p:spPr>
          <a:xfrm>
            <a:off x="9494681" y="4604549"/>
            <a:ext cx="1688122" cy="518064"/>
          </a:xfrm>
          <a:custGeom>
            <a:avLst/>
            <a:gdLst>
              <a:gd name="connsiteX0" fmla="*/ 0 w 2166079"/>
              <a:gd name="connsiteY0" fmla="*/ 782210 h 782210"/>
              <a:gd name="connsiteX1" fmla="*/ 577121 w 2166079"/>
              <a:gd name="connsiteY1" fmla="*/ 572348 h 782210"/>
              <a:gd name="connsiteX2" fmla="*/ 974361 w 2166079"/>
              <a:gd name="connsiteY2" fmla="*/ 10217 h 782210"/>
              <a:gd name="connsiteX3" fmla="*/ 1244184 w 2166079"/>
              <a:gd name="connsiteY3" fmla="*/ 235069 h 782210"/>
              <a:gd name="connsiteX4" fmla="*/ 1431561 w 2166079"/>
              <a:gd name="connsiteY4" fmla="*/ 557358 h 782210"/>
              <a:gd name="connsiteX5" fmla="*/ 2166079 w 2166079"/>
              <a:gd name="connsiteY5" fmla="*/ 722249 h 7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079" h="782210">
                <a:moveTo>
                  <a:pt x="0" y="782210"/>
                </a:moveTo>
                <a:cubicBezTo>
                  <a:pt x="207364" y="741611"/>
                  <a:pt x="414728" y="701013"/>
                  <a:pt x="577121" y="572348"/>
                </a:cubicBezTo>
                <a:cubicBezTo>
                  <a:pt x="739515" y="443682"/>
                  <a:pt x="863184" y="66430"/>
                  <a:pt x="974361" y="10217"/>
                </a:cubicBezTo>
                <a:cubicBezTo>
                  <a:pt x="1085538" y="-45996"/>
                  <a:pt x="1167984" y="143879"/>
                  <a:pt x="1244184" y="235069"/>
                </a:cubicBezTo>
                <a:cubicBezTo>
                  <a:pt x="1320384" y="326259"/>
                  <a:pt x="1277912" y="476161"/>
                  <a:pt x="1431561" y="557358"/>
                </a:cubicBezTo>
                <a:cubicBezTo>
                  <a:pt x="1585210" y="638555"/>
                  <a:pt x="1875644" y="680402"/>
                  <a:pt x="2166079" y="722249"/>
                </a:cubicBezTo>
              </a:path>
            </a:pathLst>
          </a:cu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9494681" y="5219975"/>
            <a:ext cx="175237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/>
              <p:cNvSpPr txBox="1"/>
              <p:nvPr/>
            </p:nvSpPr>
            <p:spPr>
              <a:xfrm>
                <a:off x="9569499" y="5287533"/>
                <a:ext cx="17818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200" dirty="0" smtClean="0"/>
                  <a:t>: Dirichlet Prior Dist.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99" y="5287533"/>
                <a:ext cx="1781898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/>
          <p:nvPr/>
        </p:nvCxnSpPr>
        <p:spPr>
          <a:xfrm flipV="1">
            <a:off x="9578722" y="5029835"/>
            <a:ext cx="0" cy="197855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9934999" y="4915927"/>
            <a:ext cx="1947" cy="304048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10167230" y="4732848"/>
            <a:ext cx="3031" cy="479413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 flipV="1">
            <a:off x="10272023" y="4596567"/>
            <a:ext cx="3030" cy="607712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 flipV="1">
            <a:off x="10412370" y="4604998"/>
            <a:ext cx="3030" cy="607712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0615949" y="4871780"/>
            <a:ext cx="8099" cy="35546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1045603" y="5014855"/>
            <a:ext cx="0" cy="197855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/>
              <p:cNvSpPr txBox="1"/>
              <p:nvPr/>
            </p:nvSpPr>
            <p:spPr>
              <a:xfrm>
                <a:off x="11174874" y="5095272"/>
                <a:ext cx="301329" cy="24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4874" y="5095272"/>
                <a:ext cx="301329" cy="244612"/>
              </a:xfrm>
              <a:prstGeom prst="rect">
                <a:avLst/>
              </a:prstGeom>
              <a:blipFill>
                <a:blip r:embed="rId15"/>
                <a:stretch>
                  <a:fillRect r="-8000" b="-4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Freeform 132"/>
          <p:cNvSpPr/>
          <p:nvPr/>
        </p:nvSpPr>
        <p:spPr>
          <a:xfrm>
            <a:off x="9548648" y="5503157"/>
            <a:ext cx="1688122" cy="518064"/>
          </a:xfrm>
          <a:custGeom>
            <a:avLst/>
            <a:gdLst>
              <a:gd name="connsiteX0" fmla="*/ 0 w 2166079"/>
              <a:gd name="connsiteY0" fmla="*/ 782210 h 782210"/>
              <a:gd name="connsiteX1" fmla="*/ 577121 w 2166079"/>
              <a:gd name="connsiteY1" fmla="*/ 572348 h 782210"/>
              <a:gd name="connsiteX2" fmla="*/ 974361 w 2166079"/>
              <a:gd name="connsiteY2" fmla="*/ 10217 h 782210"/>
              <a:gd name="connsiteX3" fmla="*/ 1244184 w 2166079"/>
              <a:gd name="connsiteY3" fmla="*/ 235069 h 782210"/>
              <a:gd name="connsiteX4" fmla="*/ 1431561 w 2166079"/>
              <a:gd name="connsiteY4" fmla="*/ 557358 h 782210"/>
              <a:gd name="connsiteX5" fmla="*/ 2166079 w 2166079"/>
              <a:gd name="connsiteY5" fmla="*/ 722249 h 78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079" h="782210">
                <a:moveTo>
                  <a:pt x="0" y="782210"/>
                </a:moveTo>
                <a:cubicBezTo>
                  <a:pt x="207364" y="741611"/>
                  <a:pt x="414728" y="701013"/>
                  <a:pt x="577121" y="572348"/>
                </a:cubicBezTo>
                <a:cubicBezTo>
                  <a:pt x="739515" y="443682"/>
                  <a:pt x="863184" y="66430"/>
                  <a:pt x="974361" y="10217"/>
                </a:cubicBezTo>
                <a:cubicBezTo>
                  <a:pt x="1085538" y="-45996"/>
                  <a:pt x="1167984" y="143879"/>
                  <a:pt x="1244184" y="235069"/>
                </a:cubicBezTo>
                <a:cubicBezTo>
                  <a:pt x="1320384" y="326259"/>
                  <a:pt x="1277912" y="476161"/>
                  <a:pt x="1431561" y="557358"/>
                </a:cubicBezTo>
                <a:cubicBezTo>
                  <a:pt x="1585210" y="638555"/>
                  <a:pt x="1875644" y="680402"/>
                  <a:pt x="2166079" y="722249"/>
                </a:cubicBezTo>
              </a:path>
            </a:pathLst>
          </a:cu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9548648" y="6118583"/>
            <a:ext cx="175237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/>
              <p:cNvSpPr txBox="1"/>
              <p:nvPr/>
            </p:nvSpPr>
            <p:spPr>
              <a:xfrm>
                <a:off x="9604401" y="6278196"/>
                <a:ext cx="17818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200" dirty="0" smtClean="0"/>
                  <a:t>: Dirichlet Prior Dist.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401" y="6278196"/>
                <a:ext cx="1781898" cy="276999"/>
              </a:xfrm>
              <a:prstGeom prst="rect">
                <a:avLst/>
              </a:prstGeom>
              <a:blipFill>
                <a:blip r:embed="rId1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Connector 135"/>
          <p:cNvCxnSpPr/>
          <p:nvPr/>
        </p:nvCxnSpPr>
        <p:spPr>
          <a:xfrm flipV="1">
            <a:off x="9790364" y="5913463"/>
            <a:ext cx="0" cy="197855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9988966" y="5814535"/>
            <a:ext cx="1947" cy="304048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 flipV="1">
            <a:off x="10227651" y="5636773"/>
            <a:ext cx="3031" cy="479413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 flipV="1">
            <a:off x="10288863" y="5518137"/>
            <a:ext cx="3030" cy="607712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 flipV="1">
            <a:off x="10466337" y="5503606"/>
            <a:ext cx="3030" cy="607712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10669916" y="5770388"/>
            <a:ext cx="8099" cy="35546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11099570" y="5913463"/>
            <a:ext cx="0" cy="197855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/>
              <p:cNvSpPr txBox="1"/>
              <p:nvPr/>
            </p:nvSpPr>
            <p:spPr>
              <a:xfrm>
                <a:off x="11228841" y="5993880"/>
                <a:ext cx="301329" cy="24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841" y="5993880"/>
                <a:ext cx="301329" cy="244612"/>
              </a:xfrm>
              <a:prstGeom prst="rect">
                <a:avLst/>
              </a:prstGeom>
              <a:blipFill>
                <a:blip r:embed="rId17"/>
                <a:stretch>
                  <a:fillRect r="-10204" b="-4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Connector 143"/>
          <p:cNvCxnSpPr/>
          <p:nvPr/>
        </p:nvCxnSpPr>
        <p:spPr>
          <a:xfrm flipV="1">
            <a:off x="9569499" y="5067951"/>
            <a:ext cx="0" cy="159289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9916549" y="4755352"/>
            <a:ext cx="0" cy="453055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10133243" y="4751343"/>
            <a:ext cx="0" cy="453055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10246013" y="4456097"/>
            <a:ext cx="0" cy="748182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10391470" y="4619529"/>
            <a:ext cx="1239" cy="58487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0599948" y="5045109"/>
            <a:ext cx="0" cy="159289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10649969" y="5649951"/>
            <a:ext cx="0" cy="453055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11077469" y="5943848"/>
            <a:ext cx="0" cy="159289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10441503" y="5364752"/>
            <a:ext cx="0" cy="748182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0274577" y="5649832"/>
            <a:ext cx="0" cy="453055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0203445" y="5943738"/>
            <a:ext cx="0" cy="159289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Oval 155"/>
              <p:cNvSpPr/>
              <p:nvPr/>
            </p:nvSpPr>
            <p:spPr>
              <a:xfrm>
                <a:off x="4572697" y="1313178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6" name="Oval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97" y="1313178"/>
                <a:ext cx="398609" cy="35911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Oval 156"/>
              <p:cNvSpPr/>
              <p:nvPr/>
            </p:nvSpPr>
            <p:spPr>
              <a:xfrm>
                <a:off x="4012463" y="1810035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ko-KR" sz="16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sz="16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7" name="Oval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63" y="1810035"/>
                <a:ext cx="398609" cy="35911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Oval 157"/>
              <p:cNvSpPr/>
              <p:nvPr/>
            </p:nvSpPr>
            <p:spPr>
              <a:xfrm>
                <a:off x="5124661" y="1801538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ko-KR" sz="16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sz="16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8" name="Oval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661" y="1801538"/>
                <a:ext cx="398609" cy="35911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3871138" y="2373546"/>
            <a:ext cx="692217" cy="1410684"/>
            <a:chOff x="5625151" y="4275670"/>
            <a:chExt cx="692217" cy="1410684"/>
          </a:xfrm>
        </p:grpSpPr>
        <p:sp>
          <p:nvSpPr>
            <p:cNvPr id="171" name="Rectangle 170"/>
            <p:cNvSpPr/>
            <p:nvPr/>
          </p:nvSpPr>
          <p:spPr>
            <a:xfrm>
              <a:off x="5625151" y="4275670"/>
              <a:ext cx="692217" cy="140560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980521" y="5347800"/>
              <a:ext cx="3301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</a:t>
              </a:r>
              <a:r>
                <a:rPr lang="en-US" altLang="ko-KR" sz="1600" baseline="-25000" dirty="0" smtClean="0"/>
                <a:t>1</a:t>
              </a:r>
              <a:endParaRPr lang="ko-KR" altLang="en-US" sz="1600" baseline="-25000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5770922" y="5114346"/>
              <a:ext cx="398609" cy="3591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5770921" y="4427779"/>
              <a:ext cx="398609" cy="35911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z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5" name="Straight Arrow Connector 174"/>
            <p:cNvCxnSpPr>
              <a:stCxn id="174" idx="4"/>
              <a:endCxn id="173" idx="0"/>
            </p:cNvCxnSpPr>
            <p:nvPr/>
          </p:nvCxnSpPr>
          <p:spPr>
            <a:xfrm>
              <a:off x="5970226" y="4786889"/>
              <a:ext cx="1" cy="32745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4971306" y="2373546"/>
            <a:ext cx="743033" cy="1410684"/>
            <a:chOff x="6732904" y="4270588"/>
            <a:chExt cx="743033" cy="1410684"/>
          </a:xfrm>
        </p:grpSpPr>
        <p:sp>
          <p:nvSpPr>
            <p:cNvPr id="166" name="Rectangle 165"/>
            <p:cNvSpPr/>
            <p:nvPr/>
          </p:nvSpPr>
          <p:spPr>
            <a:xfrm>
              <a:off x="6732904" y="4270588"/>
              <a:ext cx="692217" cy="140560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7076469" y="5342718"/>
              <a:ext cx="3994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</a:t>
              </a:r>
              <a:r>
                <a:rPr lang="en-US" altLang="ko-KR" sz="1600" baseline="-25000" dirty="0" smtClean="0"/>
                <a:t>2</a:t>
              </a:r>
              <a:endParaRPr lang="ko-KR" altLang="en-US" sz="1600" baseline="-25000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6878675" y="5109264"/>
              <a:ext cx="398609" cy="3591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6878674" y="4422697"/>
              <a:ext cx="398609" cy="35911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z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0" name="Straight Arrow Connector 169"/>
            <p:cNvCxnSpPr>
              <a:stCxn id="169" idx="4"/>
              <a:endCxn id="168" idx="0"/>
            </p:cNvCxnSpPr>
            <p:nvPr/>
          </p:nvCxnSpPr>
          <p:spPr>
            <a:xfrm>
              <a:off x="7077979" y="4781807"/>
              <a:ext cx="1" cy="32745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1" name="Straight Arrow Connector 160"/>
          <p:cNvCxnSpPr>
            <a:stCxn id="156" idx="3"/>
            <a:endCxn id="157" idx="7"/>
          </p:cNvCxnSpPr>
          <p:nvPr/>
        </p:nvCxnSpPr>
        <p:spPr>
          <a:xfrm flipH="1">
            <a:off x="4352697" y="1619698"/>
            <a:ext cx="278375" cy="24292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6" idx="5"/>
            <a:endCxn id="158" idx="1"/>
          </p:cNvCxnSpPr>
          <p:nvPr/>
        </p:nvCxnSpPr>
        <p:spPr>
          <a:xfrm>
            <a:off x="4912931" y="1619698"/>
            <a:ext cx="270105" cy="2344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8" idx="4"/>
            <a:endCxn id="169" idx="0"/>
          </p:cNvCxnSpPr>
          <p:nvPr/>
        </p:nvCxnSpPr>
        <p:spPr>
          <a:xfrm flipH="1">
            <a:off x="5316381" y="2160648"/>
            <a:ext cx="7585" cy="36500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7" idx="4"/>
            <a:endCxn id="174" idx="0"/>
          </p:cNvCxnSpPr>
          <p:nvPr/>
        </p:nvCxnSpPr>
        <p:spPr>
          <a:xfrm>
            <a:off x="4211768" y="2169145"/>
            <a:ext cx="4445" cy="3565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3938265" y="3737273"/>
            <a:ext cx="17372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Parametric LDA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Oval 176"/>
              <p:cNvSpPr/>
              <p:nvPr/>
            </p:nvSpPr>
            <p:spPr>
              <a:xfrm>
                <a:off x="6982508" y="1137338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7" name="Oval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508" y="1137338"/>
                <a:ext cx="398609" cy="359110"/>
              </a:xfrm>
              <a:prstGeom prst="ellipse">
                <a:avLst/>
              </a:prstGeom>
              <a:blipFill>
                <a:blip r:embed="rId21"/>
                <a:stretch>
                  <a:fillRect l="-1449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Oval 177"/>
              <p:cNvSpPr/>
              <p:nvPr/>
            </p:nvSpPr>
            <p:spPr>
              <a:xfrm>
                <a:off x="6683386" y="1705364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ko-KR" sz="16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sz="16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8" name="Oval 1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6" y="1705364"/>
                <a:ext cx="398609" cy="35911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Oval 178"/>
              <p:cNvSpPr/>
              <p:nvPr/>
            </p:nvSpPr>
            <p:spPr>
              <a:xfrm>
                <a:off x="7795584" y="1696867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ko-KR" sz="16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sz="16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9" name="Oval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84" y="1696867"/>
                <a:ext cx="398609" cy="35911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/>
          <p:cNvGrpSpPr/>
          <p:nvPr/>
        </p:nvGrpSpPr>
        <p:grpSpPr>
          <a:xfrm>
            <a:off x="6542061" y="2268875"/>
            <a:ext cx="758273" cy="1410684"/>
            <a:chOff x="5625151" y="4275670"/>
            <a:chExt cx="758273" cy="1410684"/>
          </a:xfrm>
        </p:grpSpPr>
        <p:sp>
          <p:nvSpPr>
            <p:cNvPr id="195" name="Rectangle 194"/>
            <p:cNvSpPr/>
            <p:nvPr/>
          </p:nvSpPr>
          <p:spPr>
            <a:xfrm>
              <a:off x="5625151" y="4275670"/>
              <a:ext cx="692217" cy="140560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983956" y="5347800"/>
              <a:ext cx="3994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</a:t>
              </a:r>
              <a:r>
                <a:rPr lang="en-US" altLang="ko-KR" sz="1600" baseline="-25000" dirty="0" smtClean="0"/>
                <a:t>1</a:t>
              </a:r>
              <a:endParaRPr lang="ko-KR" altLang="en-US" sz="1600" baseline="-25000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5770922" y="5114346"/>
              <a:ext cx="398609" cy="3591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Oval 197"/>
                <p:cNvSpPr/>
                <p:nvPr/>
              </p:nvSpPr>
              <p:spPr>
                <a:xfrm>
                  <a:off x="5770921" y="4427779"/>
                  <a:ext cx="398609" cy="359110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sz="1600" b="1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600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Oval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921" y="4427779"/>
                  <a:ext cx="398609" cy="35911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9" name="Straight Arrow Connector 198"/>
            <p:cNvCxnSpPr>
              <a:stCxn id="198" idx="4"/>
              <a:endCxn id="197" idx="0"/>
            </p:cNvCxnSpPr>
            <p:nvPr/>
          </p:nvCxnSpPr>
          <p:spPr>
            <a:xfrm>
              <a:off x="5970226" y="4786889"/>
              <a:ext cx="1" cy="32745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7642229" y="2268875"/>
            <a:ext cx="750653" cy="1410684"/>
            <a:chOff x="6732904" y="4270588"/>
            <a:chExt cx="750653" cy="1410684"/>
          </a:xfrm>
        </p:grpSpPr>
        <p:sp>
          <p:nvSpPr>
            <p:cNvPr id="190" name="Rectangle 189"/>
            <p:cNvSpPr/>
            <p:nvPr/>
          </p:nvSpPr>
          <p:spPr>
            <a:xfrm>
              <a:off x="6732904" y="4270588"/>
              <a:ext cx="692217" cy="140560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7084089" y="5342718"/>
              <a:ext cx="3994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</a:t>
              </a:r>
              <a:r>
                <a:rPr lang="en-US" altLang="ko-KR" sz="1600" baseline="-25000" dirty="0" smtClean="0"/>
                <a:t>2</a:t>
              </a:r>
              <a:endParaRPr lang="ko-KR" altLang="en-US" sz="1600" baseline="-25000" dirty="0"/>
            </a:p>
          </p:txBody>
        </p:sp>
        <p:sp>
          <p:nvSpPr>
            <p:cNvPr id="192" name="Oval 191"/>
            <p:cNvSpPr/>
            <p:nvPr/>
          </p:nvSpPr>
          <p:spPr>
            <a:xfrm>
              <a:off x="6878675" y="5109264"/>
              <a:ext cx="398609" cy="3591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Oval 192"/>
                <p:cNvSpPr/>
                <p:nvPr/>
              </p:nvSpPr>
              <p:spPr>
                <a:xfrm>
                  <a:off x="6878674" y="4422697"/>
                  <a:ext cx="398609" cy="359110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sz="16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Oval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8674" y="4422697"/>
                  <a:ext cx="398609" cy="35911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" name="Straight Arrow Connector 193"/>
            <p:cNvCxnSpPr>
              <a:stCxn id="193" idx="4"/>
              <a:endCxn id="192" idx="0"/>
            </p:cNvCxnSpPr>
            <p:nvPr/>
          </p:nvCxnSpPr>
          <p:spPr>
            <a:xfrm>
              <a:off x="7077979" y="4781807"/>
              <a:ext cx="1" cy="32745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" name="Straight Arrow Connector 181"/>
          <p:cNvCxnSpPr>
            <a:stCxn id="177" idx="3"/>
            <a:endCxn id="178" idx="0"/>
          </p:cNvCxnSpPr>
          <p:nvPr/>
        </p:nvCxnSpPr>
        <p:spPr>
          <a:xfrm flipH="1">
            <a:off x="6882691" y="1443858"/>
            <a:ext cx="158192" cy="2615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77" idx="5"/>
            <a:endCxn id="179" idx="1"/>
          </p:cNvCxnSpPr>
          <p:nvPr/>
        </p:nvCxnSpPr>
        <p:spPr>
          <a:xfrm>
            <a:off x="7322742" y="1443858"/>
            <a:ext cx="531217" cy="30559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79" idx="4"/>
            <a:endCxn id="193" idx="0"/>
          </p:cNvCxnSpPr>
          <p:nvPr/>
        </p:nvCxnSpPr>
        <p:spPr>
          <a:xfrm flipH="1">
            <a:off x="7987304" y="2055977"/>
            <a:ext cx="7585" cy="36500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78" idx="4"/>
            <a:endCxn id="198" idx="0"/>
          </p:cNvCxnSpPr>
          <p:nvPr/>
        </p:nvCxnSpPr>
        <p:spPr>
          <a:xfrm>
            <a:off x="6882691" y="2064474"/>
            <a:ext cx="4445" cy="3565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Oval 185"/>
              <p:cNvSpPr/>
              <p:nvPr/>
            </p:nvSpPr>
            <p:spPr>
              <a:xfrm>
                <a:off x="7536229" y="1133623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6" name="Oval 1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229" y="1133623"/>
                <a:ext cx="398609" cy="35911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/>
          <p:cNvCxnSpPr>
            <a:stCxn id="186" idx="3"/>
            <a:endCxn id="178" idx="7"/>
          </p:cNvCxnSpPr>
          <p:nvPr/>
        </p:nvCxnSpPr>
        <p:spPr>
          <a:xfrm flipH="1">
            <a:off x="7023620" y="1440143"/>
            <a:ext cx="570984" cy="31781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86" idx="4"/>
            <a:endCxn id="179" idx="0"/>
          </p:cNvCxnSpPr>
          <p:nvPr/>
        </p:nvCxnSpPr>
        <p:spPr>
          <a:xfrm>
            <a:off x="7735534" y="1492733"/>
            <a:ext cx="259355" cy="2041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6337452" y="3653959"/>
            <a:ext cx="23512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Non-Parametric LDA</a:t>
            </a:r>
            <a:br>
              <a:rPr lang="en-US" altLang="ko-KR" dirty="0" smtClean="0"/>
            </a:br>
            <a:r>
              <a:rPr lang="en-US" altLang="ko-KR" dirty="0" smtClean="0"/>
              <a:t>without Atom Sharing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Oval 200"/>
              <p:cNvSpPr/>
              <p:nvPr/>
            </p:nvSpPr>
            <p:spPr>
              <a:xfrm>
                <a:off x="9479534" y="1154029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1" name="Oval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534" y="1154029"/>
                <a:ext cx="398609" cy="359110"/>
              </a:xfrm>
              <a:prstGeom prst="ellipse">
                <a:avLst/>
              </a:prstGeom>
              <a:blipFill>
                <a:blip r:embed="rId27"/>
                <a:stretch>
                  <a:fillRect l="-1471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Oval 201"/>
              <p:cNvSpPr/>
              <p:nvPr/>
            </p:nvSpPr>
            <p:spPr>
              <a:xfrm>
                <a:off x="9180412" y="1722055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ko-KR" sz="16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sz="16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2" name="Oval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412" y="1722055"/>
                <a:ext cx="398609" cy="359110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Oval 202"/>
              <p:cNvSpPr/>
              <p:nvPr/>
            </p:nvSpPr>
            <p:spPr>
              <a:xfrm>
                <a:off x="10292610" y="1713558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ko-KR" sz="16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sz="16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3" name="Oval 2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610" y="1713558"/>
                <a:ext cx="398609" cy="359110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4" name="Group 203"/>
          <p:cNvGrpSpPr/>
          <p:nvPr/>
        </p:nvGrpSpPr>
        <p:grpSpPr>
          <a:xfrm>
            <a:off x="9039087" y="2285566"/>
            <a:ext cx="758273" cy="1410684"/>
            <a:chOff x="5625151" y="4275670"/>
            <a:chExt cx="758273" cy="1410684"/>
          </a:xfrm>
        </p:grpSpPr>
        <p:sp>
          <p:nvSpPr>
            <p:cNvPr id="223" name="Rectangle 222"/>
            <p:cNvSpPr/>
            <p:nvPr/>
          </p:nvSpPr>
          <p:spPr>
            <a:xfrm>
              <a:off x="5625151" y="4275670"/>
              <a:ext cx="692217" cy="140560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983956" y="5347800"/>
              <a:ext cx="3994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</a:t>
              </a:r>
              <a:r>
                <a:rPr lang="en-US" altLang="ko-KR" sz="1600" baseline="-25000" dirty="0" smtClean="0"/>
                <a:t>1</a:t>
              </a:r>
              <a:endParaRPr lang="ko-KR" altLang="en-US" sz="1600" baseline="-25000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5770922" y="5114346"/>
              <a:ext cx="398609" cy="3591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Oval 225"/>
                <p:cNvSpPr/>
                <p:nvPr/>
              </p:nvSpPr>
              <p:spPr>
                <a:xfrm>
                  <a:off x="5770921" y="4427779"/>
                  <a:ext cx="398609" cy="359110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sz="1600" b="1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600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Oval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921" y="4427779"/>
                  <a:ext cx="398609" cy="35911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" name="Straight Arrow Connector 226"/>
            <p:cNvCxnSpPr>
              <a:stCxn id="226" idx="4"/>
              <a:endCxn id="225" idx="0"/>
            </p:cNvCxnSpPr>
            <p:nvPr/>
          </p:nvCxnSpPr>
          <p:spPr>
            <a:xfrm>
              <a:off x="5970226" y="4786889"/>
              <a:ext cx="1" cy="32745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/>
          <p:cNvGrpSpPr/>
          <p:nvPr/>
        </p:nvGrpSpPr>
        <p:grpSpPr>
          <a:xfrm>
            <a:off x="10139255" y="2285566"/>
            <a:ext cx="743033" cy="1410684"/>
            <a:chOff x="6732904" y="4270588"/>
            <a:chExt cx="743033" cy="1410684"/>
          </a:xfrm>
        </p:grpSpPr>
        <p:sp>
          <p:nvSpPr>
            <p:cNvPr id="218" name="Rectangle 217"/>
            <p:cNvSpPr/>
            <p:nvPr/>
          </p:nvSpPr>
          <p:spPr>
            <a:xfrm>
              <a:off x="6732904" y="4270588"/>
              <a:ext cx="692217" cy="140560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7076469" y="5342718"/>
              <a:ext cx="3994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</a:t>
              </a:r>
              <a:r>
                <a:rPr lang="en-US" altLang="ko-KR" sz="1600" baseline="-25000" dirty="0" smtClean="0"/>
                <a:t>2</a:t>
              </a:r>
              <a:endParaRPr lang="ko-KR" altLang="en-US" sz="1600" baseline="-25000" dirty="0"/>
            </a:p>
          </p:txBody>
        </p:sp>
        <p:sp>
          <p:nvSpPr>
            <p:cNvPr id="220" name="Oval 219"/>
            <p:cNvSpPr/>
            <p:nvPr/>
          </p:nvSpPr>
          <p:spPr>
            <a:xfrm>
              <a:off x="6878675" y="5109264"/>
              <a:ext cx="398609" cy="3591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Oval 220"/>
                <p:cNvSpPr/>
                <p:nvPr/>
              </p:nvSpPr>
              <p:spPr>
                <a:xfrm>
                  <a:off x="6878674" y="4422697"/>
                  <a:ext cx="398609" cy="359110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sz="16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Oval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8674" y="4422697"/>
                  <a:ext cx="398609" cy="359110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2" name="Straight Arrow Connector 221"/>
            <p:cNvCxnSpPr>
              <a:stCxn id="221" idx="4"/>
              <a:endCxn id="220" idx="0"/>
            </p:cNvCxnSpPr>
            <p:nvPr/>
          </p:nvCxnSpPr>
          <p:spPr>
            <a:xfrm>
              <a:off x="7077979" y="4781807"/>
              <a:ext cx="1" cy="32745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Arrow Connector 205"/>
          <p:cNvCxnSpPr>
            <a:stCxn id="201" idx="3"/>
            <a:endCxn id="202" idx="0"/>
          </p:cNvCxnSpPr>
          <p:nvPr/>
        </p:nvCxnSpPr>
        <p:spPr>
          <a:xfrm flipH="1">
            <a:off x="9379717" y="1460549"/>
            <a:ext cx="158192" cy="2615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201" idx="5"/>
            <a:endCxn id="203" idx="1"/>
          </p:cNvCxnSpPr>
          <p:nvPr/>
        </p:nvCxnSpPr>
        <p:spPr>
          <a:xfrm>
            <a:off x="9819768" y="1460549"/>
            <a:ext cx="531217" cy="30559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03" idx="4"/>
            <a:endCxn id="221" idx="0"/>
          </p:cNvCxnSpPr>
          <p:nvPr/>
        </p:nvCxnSpPr>
        <p:spPr>
          <a:xfrm flipH="1">
            <a:off x="10484330" y="2072668"/>
            <a:ext cx="7585" cy="36500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202" idx="4"/>
            <a:endCxn id="226" idx="0"/>
          </p:cNvCxnSpPr>
          <p:nvPr/>
        </p:nvCxnSpPr>
        <p:spPr>
          <a:xfrm>
            <a:off x="9379717" y="2081165"/>
            <a:ext cx="4445" cy="3565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Oval 209"/>
              <p:cNvSpPr/>
              <p:nvPr/>
            </p:nvSpPr>
            <p:spPr>
              <a:xfrm>
                <a:off x="10033255" y="1150314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0" name="Oval 2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255" y="1150314"/>
                <a:ext cx="398609" cy="35911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/>
          <p:cNvCxnSpPr>
            <a:stCxn id="210" idx="3"/>
            <a:endCxn id="202" idx="7"/>
          </p:cNvCxnSpPr>
          <p:nvPr/>
        </p:nvCxnSpPr>
        <p:spPr>
          <a:xfrm flipH="1">
            <a:off x="9520646" y="1456834"/>
            <a:ext cx="570984" cy="31781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10" idx="4"/>
            <a:endCxn id="203" idx="0"/>
          </p:cNvCxnSpPr>
          <p:nvPr/>
        </p:nvCxnSpPr>
        <p:spPr>
          <a:xfrm>
            <a:off x="10232560" y="1509424"/>
            <a:ext cx="259355" cy="2041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Oval 212"/>
              <p:cNvSpPr/>
              <p:nvPr/>
            </p:nvSpPr>
            <p:spPr>
              <a:xfrm>
                <a:off x="9479534" y="535424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3" name="Oval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534" y="535424"/>
                <a:ext cx="398609" cy="359110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Oval 213"/>
              <p:cNvSpPr/>
              <p:nvPr/>
            </p:nvSpPr>
            <p:spPr>
              <a:xfrm>
                <a:off x="10033255" y="531709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4" name="Oval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255" y="531709"/>
                <a:ext cx="398609" cy="359110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Arrow Connector 214"/>
          <p:cNvCxnSpPr>
            <a:stCxn id="213" idx="4"/>
            <a:endCxn id="201" idx="0"/>
          </p:cNvCxnSpPr>
          <p:nvPr/>
        </p:nvCxnSpPr>
        <p:spPr>
          <a:xfrm>
            <a:off x="9678839" y="894534"/>
            <a:ext cx="0" cy="2594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>
            <a:stCxn id="214" idx="3"/>
            <a:endCxn id="201" idx="7"/>
          </p:cNvCxnSpPr>
          <p:nvPr/>
        </p:nvCxnSpPr>
        <p:spPr>
          <a:xfrm flipH="1">
            <a:off x="9819768" y="838229"/>
            <a:ext cx="271862" cy="36839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8974719" y="3655143"/>
            <a:ext cx="222131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Non-Parametric LDA</a:t>
            </a:r>
            <a:br>
              <a:rPr lang="en-US" altLang="ko-KR" dirty="0" smtClean="0"/>
            </a:br>
            <a:r>
              <a:rPr lang="en-US" altLang="ko-KR" dirty="0" smtClean="0"/>
              <a:t>with Atom Sharing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77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89" y="212575"/>
            <a:ext cx="6041812" cy="57511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Stick Breaking Construction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83323" y="1045859"/>
                <a:ext cx="4221051" cy="5522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>
                    <a:latin typeface="Cambria Math" panose="02040503050406030204" pitchFamily="18" charset="0"/>
                  </a:rPr>
                  <a:t>A hierarchical Dirichlet process with a corpus with D documents</a:t>
                </a:r>
              </a:p>
              <a:p>
                <a:pPr lvl="2"/>
                <a:r>
                  <a:rPr lang="en-US" altLang="ko-KR" dirty="0">
                    <a:latin typeface="Cambria Math" panose="02040503050406030204" pitchFamily="18" charset="0"/>
                  </a:rPr>
                  <a:t>Can be applied to domains other than texts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DP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Stick breaking </a:t>
                </a:r>
                <a:r>
                  <a:rPr lang="en-US" altLang="ko-KR" i="1" dirty="0"/>
                  <a:t>(prior distribution) </a:t>
                </a:r>
                <a:r>
                  <a:rPr lang="en-US" altLang="ko-KR" dirty="0"/>
                  <a:t>construction of HDP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(1−</m:t>
                        </m:r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3323" y="1045859"/>
                <a:ext cx="4221051" cy="55229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4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Rectangular Callout 154"/>
              <p:cNvSpPr/>
              <p:nvPr/>
            </p:nvSpPr>
            <p:spPr>
              <a:xfrm>
                <a:off x="7020090" y="3855092"/>
                <a:ext cx="1965960" cy="472440"/>
              </a:xfrm>
              <a:prstGeom prst="wedgeRectCallout">
                <a:avLst>
                  <a:gd name="adj1" fmla="val -124513"/>
                  <a:gd name="adj2" fmla="val 41532"/>
                </a:avLst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is shared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5" name="Rectangular Callout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090" y="3855092"/>
                <a:ext cx="1965960" cy="472440"/>
              </a:xfrm>
              <a:prstGeom prst="wedgeRectCallout">
                <a:avLst>
                  <a:gd name="adj1" fmla="val -124513"/>
                  <a:gd name="adj2" fmla="val 41532"/>
                </a:avLst>
              </a:prstGeom>
              <a:blipFill>
                <a:blip r:embed="rId3"/>
                <a:stretch>
                  <a:fillRect b="-493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Oval 175"/>
              <p:cNvSpPr/>
              <p:nvPr/>
            </p:nvSpPr>
            <p:spPr>
              <a:xfrm>
                <a:off x="10037470" y="2523338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6" name="Oval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470" y="2523338"/>
                <a:ext cx="398609" cy="359110"/>
              </a:xfrm>
              <a:prstGeom prst="ellipse">
                <a:avLst/>
              </a:prstGeom>
              <a:blipFill>
                <a:blip r:embed="rId4"/>
                <a:stretch>
                  <a:fillRect l="-2941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Oval 199"/>
              <p:cNvSpPr/>
              <p:nvPr/>
            </p:nvSpPr>
            <p:spPr>
              <a:xfrm>
                <a:off x="10037470" y="3091727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ko-KR" sz="16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ko-KR" altLang="en-US" sz="16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0" name="Oval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470" y="3091727"/>
                <a:ext cx="398609" cy="35911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8" name="Group 227"/>
          <p:cNvGrpSpPr/>
          <p:nvPr/>
        </p:nvGrpSpPr>
        <p:grpSpPr>
          <a:xfrm>
            <a:off x="9896145" y="3655238"/>
            <a:ext cx="700625" cy="1430150"/>
            <a:chOff x="5625151" y="4275670"/>
            <a:chExt cx="700625" cy="1430150"/>
          </a:xfrm>
        </p:grpSpPr>
        <p:sp>
          <p:nvSpPr>
            <p:cNvPr id="229" name="Rectangle 228"/>
            <p:cNvSpPr/>
            <p:nvPr/>
          </p:nvSpPr>
          <p:spPr>
            <a:xfrm>
              <a:off x="5625151" y="4275670"/>
              <a:ext cx="692217" cy="140560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001648" y="5367266"/>
              <a:ext cx="3241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</a:t>
              </a:r>
              <a:endParaRPr lang="ko-KR" altLang="en-US" sz="1600" baseline="-25000" dirty="0"/>
            </a:p>
          </p:txBody>
        </p:sp>
        <p:sp>
          <p:nvSpPr>
            <p:cNvPr id="231" name="Oval 230"/>
            <p:cNvSpPr/>
            <p:nvPr/>
          </p:nvSpPr>
          <p:spPr>
            <a:xfrm>
              <a:off x="5770922" y="5114346"/>
              <a:ext cx="398609" cy="3591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Oval 231"/>
                <p:cNvSpPr/>
                <p:nvPr/>
              </p:nvSpPr>
              <p:spPr>
                <a:xfrm>
                  <a:off x="5770921" y="4427779"/>
                  <a:ext cx="398609" cy="359110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ko-KR" altLang="en-US" sz="1600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921" y="4427779"/>
                  <a:ext cx="398609" cy="35911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3" name="Straight Arrow Connector 232"/>
            <p:cNvCxnSpPr>
              <a:stCxn id="232" idx="4"/>
              <a:endCxn id="231" idx="0"/>
            </p:cNvCxnSpPr>
            <p:nvPr/>
          </p:nvCxnSpPr>
          <p:spPr>
            <a:xfrm>
              <a:off x="5970226" y="4786889"/>
              <a:ext cx="1" cy="32745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4" name="Straight Arrow Connector 233"/>
          <p:cNvCxnSpPr>
            <a:stCxn id="176" idx="4"/>
            <a:endCxn id="200" idx="0"/>
          </p:cNvCxnSpPr>
          <p:nvPr/>
        </p:nvCxnSpPr>
        <p:spPr>
          <a:xfrm>
            <a:off x="10236775" y="2882448"/>
            <a:ext cx="0" cy="20927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200" idx="4"/>
            <a:endCxn id="232" idx="0"/>
          </p:cNvCxnSpPr>
          <p:nvPr/>
        </p:nvCxnSpPr>
        <p:spPr>
          <a:xfrm>
            <a:off x="10236775" y="3450837"/>
            <a:ext cx="4445" cy="3565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Oval 235"/>
              <p:cNvSpPr/>
              <p:nvPr/>
            </p:nvSpPr>
            <p:spPr>
              <a:xfrm>
                <a:off x="9204992" y="3091727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6" name="Oval 2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992" y="3091727"/>
                <a:ext cx="398609" cy="35911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/>
          <p:cNvCxnSpPr>
            <a:stCxn id="236" idx="6"/>
            <a:endCxn id="200" idx="2"/>
          </p:cNvCxnSpPr>
          <p:nvPr/>
        </p:nvCxnSpPr>
        <p:spPr>
          <a:xfrm>
            <a:off x="9603601" y="3271282"/>
            <a:ext cx="433869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Oval 237"/>
              <p:cNvSpPr/>
              <p:nvPr/>
            </p:nvSpPr>
            <p:spPr>
              <a:xfrm>
                <a:off x="10036095" y="1924445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8" name="Oval 2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095" y="1924445"/>
                <a:ext cx="398609" cy="35911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9" name="Oval 238"/>
              <p:cNvSpPr/>
              <p:nvPr/>
            </p:nvSpPr>
            <p:spPr>
              <a:xfrm>
                <a:off x="9204992" y="2523338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9" name="Oval 2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992" y="2523338"/>
                <a:ext cx="398609" cy="35911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Straight Arrow Connector 239"/>
          <p:cNvCxnSpPr>
            <a:stCxn id="238" idx="4"/>
            <a:endCxn id="176" idx="0"/>
          </p:cNvCxnSpPr>
          <p:nvPr/>
        </p:nvCxnSpPr>
        <p:spPr>
          <a:xfrm>
            <a:off x="10235400" y="2283555"/>
            <a:ext cx="1375" cy="23978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39" idx="6"/>
            <a:endCxn id="176" idx="2"/>
          </p:cNvCxnSpPr>
          <p:nvPr/>
        </p:nvCxnSpPr>
        <p:spPr>
          <a:xfrm>
            <a:off x="9603601" y="2702893"/>
            <a:ext cx="433869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ectangle 241"/>
          <p:cNvSpPr/>
          <p:nvPr/>
        </p:nvSpPr>
        <p:spPr>
          <a:xfrm>
            <a:off x="9759846" y="2935258"/>
            <a:ext cx="1020313" cy="22539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3" name="TextBox 242"/>
          <p:cNvSpPr txBox="1"/>
          <p:nvPr/>
        </p:nvSpPr>
        <p:spPr>
          <a:xfrm>
            <a:off x="10526401" y="4903837"/>
            <a:ext cx="32092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</a:t>
            </a:r>
            <a:endParaRPr lang="ko-KR" altLang="en-US" sz="1600" baseline="-25000" dirty="0"/>
          </a:p>
        </p:txBody>
      </p:sp>
      <p:sp>
        <p:nvSpPr>
          <p:cNvPr id="244" name="TextBox 243"/>
          <p:cNvSpPr txBox="1"/>
          <p:nvPr/>
        </p:nvSpPr>
        <p:spPr>
          <a:xfrm>
            <a:off x="9316454" y="5250008"/>
            <a:ext cx="185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Hierarchical </a:t>
            </a:r>
            <a:br>
              <a:rPr lang="en-US" altLang="ko-KR" dirty="0" smtClean="0"/>
            </a:br>
            <a:r>
              <a:rPr lang="en-US" altLang="ko-KR" dirty="0" smtClean="0"/>
              <a:t>Dirichlet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6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89" y="212575"/>
            <a:ext cx="6041812" cy="57511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Chinese Restaurant Franchise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92781" y="969899"/>
                <a:ext cx="6299374" cy="5522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DP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: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dirty="0"/>
                  <a:t>’s seating on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ko-KR" dirty="0"/>
                  <a:t> table of each restaurant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: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ko-KR" dirty="0"/>
                  <a:t>’s table serves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 menu of the franchise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ko-KR" altLang="en-US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2781" y="969899"/>
                <a:ext cx="6299374" cy="55229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4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Oval 175"/>
              <p:cNvSpPr/>
              <p:nvPr/>
            </p:nvSpPr>
            <p:spPr>
              <a:xfrm>
                <a:off x="10935518" y="725018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6" name="Oval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18" y="725018"/>
                <a:ext cx="398609" cy="359110"/>
              </a:xfrm>
              <a:prstGeom prst="ellipse">
                <a:avLst/>
              </a:prstGeom>
              <a:blipFill>
                <a:blip r:embed="rId3"/>
                <a:stretch>
                  <a:fillRect l="-1471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Oval 199"/>
              <p:cNvSpPr/>
              <p:nvPr/>
            </p:nvSpPr>
            <p:spPr>
              <a:xfrm>
                <a:off x="10935518" y="1293407"/>
                <a:ext cx="398609" cy="359110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ko-KR" sz="16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ko-KR" altLang="en-US" sz="16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0" name="Oval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18" y="1293407"/>
                <a:ext cx="398609" cy="35911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8" name="Group 227"/>
          <p:cNvGrpSpPr/>
          <p:nvPr/>
        </p:nvGrpSpPr>
        <p:grpSpPr>
          <a:xfrm>
            <a:off x="10794193" y="1856918"/>
            <a:ext cx="700625" cy="1430150"/>
            <a:chOff x="5625151" y="4275670"/>
            <a:chExt cx="700625" cy="1430150"/>
          </a:xfrm>
        </p:grpSpPr>
        <p:sp>
          <p:nvSpPr>
            <p:cNvPr id="229" name="Rectangle 228"/>
            <p:cNvSpPr/>
            <p:nvPr/>
          </p:nvSpPr>
          <p:spPr>
            <a:xfrm>
              <a:off x="5625151" y="4275670"/>
              <a:ext cx="692217" cy="140560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001648" y="5367266"/>
              <a:ext cx="3241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</a:t>
              </a:r>
              <a:endParaRPr lang="ko-KR" altLang="en-US" sz="1600" baseline="-25000" dirty="0"/>
            </a:p>
          </p:txBody>
        </p:sp>
        <p:sp>
          <p:nvSpPr>
            <p:cNvPr id="231" name="Oval 230"/>
            <p:cNvSpPr/>
            <p:nvPr/>
          </p:nvSpPr>
          <p:spPr>
            <a:xfrm>
              <a:off x="5770922" y="5114346"/>
              <a:ext cx="398609" cy="3591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Oval 231"/>
                <p:cNvSpPr/>
                <p:nvPr/>
              </p:nvSpPr>
              <p:spPr>
                <a:xfrm>
                  <a:off x="5770921" y="4427779"/>
                  <a:ext cx="398609" cy="359110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ko-KR" altLang="en-US" sz="1600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921" y="4427779"/>
                  <a:ext cx="398609" cy="35911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3" name="Straight Arrow Connector 232"/>
            <p:cNvCxnSpPr>
              <a:stCxn id="232" idx="4"/>
              <a:endCxn id="231" idx="0"/>
            </p:cNvCxnSpPr>
            <p:nvPr/>
          </p:nvCxnSpPr>
          <p:spPr>
            <a:xfrm>
              <a:off x="5970226" y="4786889"/>
              <a:ext cx="1" cy="32745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4" name="Straight Arrow Connector 233"/>
          <p:cNvCxnSpPr>
            <a:stCxn id="176" idx="4"/>
            <a:endCxn id="200" idx="0"/>
          </p:cNvCxnSpPr>
          <p:nvPr/>
        </p:nvCxnSpPr>
        <p:spPr>
          <a:xfrm>
            <a:off x="11134823" y="1084128"/>
            <a:ext cx="0" cy="20927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200" idx="4"/>
            <a:endCxn id="232" idx="0"/>
          </p:cNvCxnSpPr>
          <p:nvPr/>
        </p:nvCxnSpPr>
        <p:spPr>
          <a:xfrm>
            <a:off x="11134823" y="1652517"/>
            <a:ext cx="4445" cy="3565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Oval 235"/>
              <p:cNvSpPr/>
              <p:nvPr/>
            </p:nvSpPr>
            <p:spPr>
              <a:xfrm>
                <a:off x="10103040" y="1293407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6" name="Oval 2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040" y="1293407"/>
                <a:ext cx="398609" cy="35911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/>
          <p:cNvCxnSpPr>
            <a:stCxn id="236" idx="6"/>
            <a:endCxn id="200" idx="2"/>
          </p:cNvCxnSpPr>
          <p:nvPr/>
        </p:nvCxnSpPr>
        <p:spPr>
          <a:xfrm>
            <a:off x="10501649" y="1472962"/>
            <a:ext cx="433869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Oval 237"/>
              <p:cNvSpPr/>
              <p:nvPr/>
            </p:nvSpPr>
            <p:spPr>
              <a:xfrm>
                <a:off x="10934143" y="126125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8" name="Oval 2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143" y="126125"/>
                <a:ext cx="398609" cy="35911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9" name="Oval 238"/>
              <p:cNvSpPr/>
              <p:nvPr/>
            </p:nvSpPr>
            <p:spPr>
              <a:xfrm>
                <a:off x="10103040" y="725018"/>
                <a:ext cx="398609" cy="35911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9" name="Oval 2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040" y="725018"/>
                <a:ext cx="398609" cy="35911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Straight Arrow Connector 239"/>
          <p:cNvCxnSpPr>
            <a:stCxn id="238" idx="4"/>
            <a:endCxn id="176" idx="0"/>
          </p:cNvCxnSpPr>
          <p:nvPr/>
        </p:nvCxnSpPr>
        <p:spPr>
          <a:xfrm>
            <a:off x="11133448" y="485235"/>
            <a:ext cx="1375" cy="23978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39" idx="6"/>
            <a:endCxn id="176" idx="2"/>
          </p:cNvCxnSpPr>
          <p:nvPr/>
        </p:nvCxnSpPr>
        <p:spPr>
          <a:xfrm>
            <a:off x="10501649" y="904573"/>
            <a:ext cx="433869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ectangle 241"/>
          <p:cNvSpPr/>
          <p:nvPr/>
        </p:nvSpPr>
        <p:spPr>
          <a:xfrm>
            <a:off x="10657894" y="1136938"/>
            <a:ext cx="1020313" cy="22539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3" name="TextBox 242"/>
          <p:cNvSpPr txBox="1"/>
          <p:nvPr/>
        </p:nvSpPr>
        <p:spPr>
          <a:xfrm>
            <a:off x="11424449" y="3105517"/>
            <a:ext cx="32092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</a:t>
            </a:r>
            <a:endParaRPr lang="ko-KR" altLang="en-US" sz="16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11244489" y="336179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</a:t>
            </a:r>
            <a:endParaRPr lang="ko-KR" altLang="en-US" sz="1600" baseline="-25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241344" y="3106351"/>
            <a:ext cx="4176871" cy="1389842"/>
            <a:chOff x="6021454" y="1829407"/>
            <a:chExt cx="2865029" cy="11117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/>
                <p:cNvSpPr/>
                <p:nvPr/>
              </p:nvSpPr>
              <p:spPr>
                <a:xfrm>
                  <a:off x="6243655" y="2122279"/>
                  <a:ext cx="676787" cy="592532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655" y="2122279"/>
                  <a:ext cx="676787" cy="592532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/>
                <p:cNvSpPr/>
                <p:nvPr/>
              </p:nvSpPr>
              <p:spPr>
                <a:xfrm>
                  <a:off x="7218340" y="2122787"/>
                  <a:ext cx="676787" cy="592532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val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8340" y="2122787"/>
                  <a:ext cx="676787" cy="592532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/>
            <p:cNvGrpSpPr/>
            <p:nvPr/>
          </p:nvGrpSpPr>
          <p:grpSpPr>
            <a:xfrm>
              <a:off x="6282060" y="1858932"/>
              <a:ext cx="159107" cy="263348"/>
              <a:chOff x="1141170" y="672998"/>
              <a:chExt cx="395021" cy="65634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1177747" y="672998"/>
                <a:ext cx="321869" cy="2926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141170" y="965606"/>
                <a:ext cx="395021" cy="3637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021454" y="2361190"/>
              <a:ext cx="159107" cy="263348"/>
              <a:chOff x="1141170" y="672998"/>
              <a:chExt cx="395021" cy="65634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177747" y="672998"/>
                <a:ext cx="321869" cy="2926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141170" y="965606"/>
                <a:ext cx="395021" cy="3637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681783" y="2677778"/>
              <a:ext cx="159107" cy="263348"/>
              <a:chOff x="1141170" y="672998"/>
              <a:chExt cx="395021" cy="656348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1177747" y="672998"/>
                <a:ext cx="321869" cy="2926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141170" y="965606"/>
                <a:ext cx="395021" cy="3637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344982" y="1829407"/>
              <a:ext cx="159107" cy="263348"/>
              <a:chOff x="1141170" y="672998"/>
              <a:chExt cx="395021" cy="65634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177747" y="672998"/>
                <a:ext cx="321869" cy="2926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141170" y="965606"/>
                <a:ext cx="395021" cy="3637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/>
                <p:cNvSpPr/>
                <p:nvPr/>
              </p:nvSpPr>
              <p:spPr>
                <a:xfrm>
                  <a:off x="8209696" y="2123812"/>
                  <a:ext cx="676787" cy="592532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r>
                    <a:rPr lang="en-US" altLang="ko-KR" sz="160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/>
                  </a:r>
                  <a:br>
                    <a:rPr lang="en-US" altLang="ko-KR" sz="160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sz="1600" dirty="0" smtClean="0">
                      <a:solidFill>
                        <a:schemeClr val="tx1"/>
                      </a:solidFill>
                    </a:rPr>
                    <a:t>?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Oval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696" y="2123812"/>
                  <a:ext cx="676787" cy="592532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2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3173096" y="3017261"/>
                <a:ext cx="557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096" y="3017261"/>
                <a:ext cx="55746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2784077" y="3933194"/>
                <a:ext cx="557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077" y="3933194"/>
                <a:ext cx="55746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/>
              <p:cNvSpPr/>
              <p:nvPr/>
            </p:nvSpPr>
            <p:spPr>
              <a:xfrm>
                <a:off x="3720912" y="4299055"/>
                <a:ext cx="557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912" y="4299055"/>
                <a:ext cx="55746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/>
              <p:cNvSpPr/>
              <p:nvPr/>
            </p:nvSpPr>
            <p:spPr>
              <a:xfrm>
                <a:off x="4681746" y="2995072"/>
                <a:ext cx="557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746" y="2995072"/>
                <a:ext cx="55746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2463679" y="2951241"/>
            <a:ext cx="5374213" cy="1717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255199" y="429905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D=1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/>
              <p:cNvSpPr/>
              <p:nvPr/>
            </p:nvSpPr>
            <p:spPr>
              <a:xfrm>
                <a:off x="2670025" y="5283844"/>
                <a:ext cx="986675" cy="740768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025" y="5283844"/>
                <a:ext cx="986675" cy="74076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/>
              <p:cNvSpPr/>
              <p:nvPr/>
            </p:nvSpPr>
            <p:spPr>
              <a:xfrm>
                <a:off x="3990205" y="5284479"/>
                <a:ext cx="986675" cy="740768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Oval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05" y="5284479"/>
                <a:ext cx="986675" cy="74076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/>
          <p:cNvGrpSpPr/>
          <p:nvPr/>
        </p:nvGrpSpPr>
        <p:grpSpPr>
          <a:xfrm>
            <a:off x="2952881" y="4954614"/>
            <a:ext cx="231959" cy="329231"/>
            <a:chOff x="1141170" y="672998"/>
            <a:chExt cx="395021" cy="656348"/>
          </a:xfrm>
        </p:grpSpPr>
        <p:sp>
          <p:nvSpPr>
            <p:cNvPr id="51" name="Oval 50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922985" y="5898176"/>
            <a:ext cx="231959" cy="329231"/>
            <a:chOff x="1141170" y="672998"/>
            <a:chExt cx="395021" cy="656348"/>
          </a:xfrm>
        </p:grpSpPr>
        <p:sp>
          <p:nvSpPr>
            <p:cNvPr id="54" name="Oval 53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724447" y="4884360"/>
            <a:ext cx="231959" cy="329231"/>
            <a:chOff x="1141170" y="672998"/>
            <a:chExt cx="395021" cy="656348"/>
          </a:xfrm>
        </p:grpSpPr>
        <p:sp>
          <p:nvSpPr>
            <p:cNvPr id="57" name="Oval 56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174834" y="4917703"/>
            <a:ext cx="231959" cy="329231"/>
            <a:chOff x="1141170" y="672998"/>
            <a:chExt cx="395021" cy="656348"/>
          </a:xfrm>
        </p:grpSpPr>
        <p:sp>
          <p:nvSpPr>
            <p:cNvPr id="60" name="Oval 59"/>
            <p:cNvSpPr/>
            <p:nvPr/>
          </p:nvSpPr>
          <p:spPr>
            <a:xfrm>
              <a:off x="1177747" y="672998"/>
              <a:ext cx="321869" cy="2926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41170" y="965606"/>
              <a:ext cx="395021" cy="363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Oval 61"/>
              <p:cNvSpPr/>
              <p:nvPr/>
            </p:nvSpPr>
            <p:spPr>
              <a:xfrm>
                <a:off x="5381372" y="5279724"/>
                <a:ext cx="986675" cy="740768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Oval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372" y="5279724"/>
                <a:ext cx="986675" cy="74076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2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2504700" y="4828613"/>
                <a:ext cx="562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700" y="4828613"/>
                <a:ext cx="56278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/>
              <p:cNvSpPr/>
              <p:nvPr/>
            </p:nvSpPr>
            <p:spPr>
              <a:xfrm>
                <a:off x="4465718" y="6060198"/>
                <a:ext cx="557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718" y="6060198"/>
                <a:ext cx="55746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/>
              <p:cNvSpPr/>
              <p:nvPr/>
            </p:nvSpPr>
            <p:spPr>
              <a:xfrm>
                <a:off x="5928821" y="4954614"/>
                <a:ext cx="562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821" y="4954614"/>
                <a:ext cx="562783" cy="369332"/>
              </a:xfrm>
              <a:prstGeom prst="rect">
                <a:avLst/>
              </a:prstGeom>
              <a:blipFill>
                <a:blip r:embed="rId2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/>
              <p:cNvSpPr/>
              <p:nvPr/>
            </p:nvSpPr>
            <p:spPr>
              <a:xfrm>
                <a:off x="3685690" y="4806424"/>
                <a:ext cx="562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90" y="4806424"/>
                <a:ext cx="56278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/>
          <p:cNvSpPr/>
          <p:nvPr/>
        </p:nvSpPr>
        <p:spPr>
          <a:xfrm>
            <a:off x="2463679" y="4779789"/>
            <a:ext cx="5374213" cy="1717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7255199" y="61276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D=2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8303103" y="4735261"/>
                <a:ext cx="5976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103" y="4735261"/>
                <a:ext cx="597663" cy="369332"/>
              </a:xfrm>
              <a:prstGeom prst="rect">
                <a:avLst/>
              </a:prstGeom>
              <a:blipFill>
                <a:blip r:embed="rId2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8808440" y="4735261"/>
                <a:ext cx="5976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440" y="4735261"/>
                <a:ext cx="597663" cy="369332"/>
              </a:xfrm>
              <a:prstGeom prst="rect">
                <a:avLst/>
              </a:prstGeom>
              <a:blipFill>
                <a:blip r:embed="rId2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/>
              <p:cNvSpPr/>
              <p:nvPr/>
            </p:nvSpPr>
            <p:spPr>
              <a:xfrm>
                <a:off x="10171019" y="4746510"/>
                <a:ext cx="602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019" y="4746510"/>
                <a:ext cx="602986" cy="369332"/>
              </a:xfrm>
              <a:prstGeom prst="rect">
                <a:avLst/>
              </a:prstGeom>
              <a:blipFill>
                <a:blip r:embed="rId2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Oval 71"/>
              <p:cNvSpPr/>
              <p:nvPr/>
            </p:nvSpPr>
            <p:spPr>
              <a:xfrm>
                <a:off x="6626533" y="5283844"/>
                <a:ext cx="986675" cy="740768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r>
                  <a:rPr lang="en-US" altLang="ko-KR" sz="16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altLang="ko-KR" sz="16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</a:rPr>
                  <a:t>?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Oval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533" y="5283844"/>
                <a:ext cx="986675" cy="740768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2"/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/>
              <p:cNvSpPr/>
              <p:nvPr/>
            </p:nvSpPr>
            <p:spPr>
              <a:xfrm>
                <a:off x="11143381" y="4756280"/>
                <a:ext cx="602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381" y="4756280"/>
                <a:ext cx="602986" cy="369332"/>
              </a:xfrm>
              <a:prstGeom prst="rect">
                <a:avLst/>
              </a:prstGeom>
              <a:blipFill>
                <a:blip r:embed="rId2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10710700" y="4746510"/>
                <a:ext cx="602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700" y="4746510"/>
                <a:ext cx="602986" cy="369332"/>
              </a:xfrm>
              <a:prstGeom prst="rect">
                <a:avLst/>
              </a:prstGeom>
              <a:blipFill>
                <a:blip r:embed="rId2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/>
              <p:cNvSpPr/>
              <p:nvPr/>
            </p:nvSpPr>
            <p:spPr>
              <a:xfrm>
                <a:off x="8295483" y="5407044"/>
                <a:ext cx="557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483" y="5407044"/>
                <a:ext cx="557460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/>
              <p:cNvSpPr/>
              <p:nvPr/>
            </p:nvSpPr>
            <p:spPr>
              <a:xfrm>
                <a:off x="8684573" y="5407044"/>
                <a:ext cx="557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573" y="5407044"/>
                <a:ext cx="55746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/>
              <p:cNvSpPr/>
              <p:nvPr/>
            </p:nvSpPr>
            <p:spPr>
              <a:xfrm>
                <a:off x="9076959" y="5407044"/>
                <a:ext cx="557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959" y="5407044"/>
                <a:ext cx="557460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/>
              <p:cNvSpPr/>
              <p:nvPr/>
            </p:nvSpPr>
            <p:spPr>
              <a:xfrm>
                <a:off x="9448331" y="5407044"/>
                <a:ext cx="557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31" y="5407044"/>
                <a:ext cx="557460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/>
              <p:cNvSpPr/>
              <p:nvPr/>
            </p:nvSpPr>
            <p:spPr>
              <a:xfrm>
                <a:off x="10159774" y="5418293"/>
                <a:ext cx="562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774" y="5418293"/>
                <a:ext cx="562783" cy="369332"/>
              </a:xfrm>
              <a:prstGeom prst="rect">
                <a:avLst/>
              </a:prstGeom>
              <a:blipFill>
                <a:blip r:embed="rId3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10514681" y="5418293"/>
                <a:ext cx="5574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681" y="5418293"/>
                <a:ext cx="557460" cy="369332"/>
              </a:xfrm>
              <a:prstGeom prst="rect">
                <a:avLst/>
              </a:prstGeom>
              <a:blipFill>
                <a:blip r:embed="rId3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/>
              <p:cNvSpPr/>
              <p:nvPr/>
            </p:nvSpPr>
            <p:spPr>
              <a:xfrm>
                <a:off x="10861990" y="5418293"/>
                <a:ext cx="562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990" y="5418293"/>
                <a:ext cx="562783" cy="369332"/>
              </a:xfrm>
              <a:prstGeom prst="rect">
                <a:avLst/>
              </a:prstGeom>
              <a:blipFill>
                <a:blip r:embed="rId3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11191444" y="5418293"/>
                <a:ext cx="562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444" y="5418293"/>
                <a:ext cx="562783" cy="369332"/>
              </a:xfrm>
              <a:prstGeom prst="rect">
                <a:avLst/>
              </a:prstGeom>
              <a:blipFill>
                <a:blip r:embed="rId3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/>
              <p:cNvSpPr/>
              <p:nvPr/>
            </p:nvSpPr>
            <p:spPr>
              <a:xfrm>
                <a:off x="9231990" y="3915823"/>
                <a:ext cx="495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990" y="3915823"/>
                <a:ext cx="495071" cy="369332"/>
              </a:xfrm>
              <a:prstGeom prst="rect">
                <a:avLst/>
              </a:prstGeom>
              <a:blipFill>
                <a:blip r:embed="rId3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/>
              <p:cNvSpPr/>
              <p:nvPr/>
            </p:nvSpPr>
            <p:spPr>
              <a:xfrm>
                <a:off x="9727061" y="3916486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061" y="3916486"/>
                <a:ext cx="500393" cy="369332"/>
              </a:xfrm>
              <a:prstGeom prst="rect">
                <a:avLst/>
              </a:prstGeom>
              <a:blipFill>
                <a:blip r:embed="rId3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/>
              <p:cNvSpPr/>
              <p:nvPr/>
            </p:nvSpPr>
            <p:spPr>
              <a:xfrm>
                <a:off x="10293018" y="3918096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018" y="3918096"/>
                <a:ext cx="500393" cy="369332"/>
              </a:xfrm>
              <a:prstGeom prst="rect">
                <a:avLst/>
              </a:prstGeom>
              <a:blipFill>
                <a:blip r:embed="rId39"/>
                <a:stretch>
                  <a:fillRect l="-2410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/>
          <p:cNvCxnSpPr>
            <a:stCxn id="75" idx="0"/>
            <a:endCxn id="69" idx="2"/>
          </p:cNvCxnSpPr>
          <p:nvPr/>
        </p:nvCxnSpPr>
        <p:spPr>
          <a:xfrm flipV="1">
            <a:off x="8574213" y="5104593"/>
            <a:ext cx="27722" cy="3024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6" idx="0"/>
            <a:endCxn id="69" idx="2"/>
          </p:cNvCxnSpPr>
          <p:nvPr/>
        </p:nvCxnSpPr>
        <p:spPr>
          <a:xfrm flipH="1" flipV="1">
            <a:off x="8601935" y="5104593"/>
            <a:ext cx="361368" cy="3024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7" idx="0"/>
            <a:endCxn id="70" idx="2"/>
          </p:cNvCxnSpPr>
          <p:nvPr/>
        </p:nvCxnSpPr>
        <p:spPr>
          <a:xfrm flipH="1" flipV="1">
            <a:off x="9107272" y="5104593"/>
            <a:ext cx="248417" cy="3024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8" idx="0"/>
            <a:endCxn id="69" idx="2"/>
          </p:cNvCxnSpPr>
          <p:nvPr/>
        </p:nvCxnSpPr>
        <p:spPr>
          <a:xfrm flipH="1" flipV="1">
            <a:off x="8601935" y="5104593"/>
            <a:ext cx="1125126" cy="3024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0" idx="0"/>
            <a:endCxn id="85" idx="2"/>
          </p:cNvCxnSpPr>
          <p:nvPr/>
        </p:nvCxnSpPr>
        <p:spPr>
          <a:xfrm flipV="1">
            <a:off x="9107272" y="4287428"/>
            <a:ext cx="1435943" cy="4478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9" idx="0"/>
            <a:endCxn id="83" idx="2"/>
          </p:cNvCxnSpPr>
          <p:nvPr/>
        </p:nvCxnSpPr>
        <p:spPr>
          <a:xfrm flipV="1">
            <a:off x="8601935" y="4285155"/>
            <a:ext cx="877591" cy="4501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1" idx="0"/>
            <a:endCxn id="84" idx="2"/>
          </p:cNvCxnSpPr>
          <p:nvPr/>
        </p:nvCxnSpPr>
        <p:spPr>
          <a:xfrm flipH="1" flipV="1">
            <a:off x="9977258" y="4285818"/>
            <a:ext cx="495254" cy="46069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4" idx="0"/>
            <a:endCxn id="85" idx="2"/>
          </p:cNvCxnSpPr>
          <p:nvPr/>
        </p:nvCxnSpPr>
        <p:spPr>
          <a:xfrm flipH="1" flipV="1">
            <a:off x="10543215" y="4287428"/>
            <a:ext cx="468978" cy="45908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3" idx="0"/>
            <a:endCxn id="83" idx="2"/>
          </p:cNvCxnSpPr>
          <p:nvPr/>
        </p:nvCxnSpPr>
        <p:spPr>
          <a:xfrm flipH="1" flipV="1">
            <a:off x="9479526" y="4285155"/>
            <a:ext cx="1965348" cy="47112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0"/>
            <a:endCxn id="71" idx="2"/>
          </p:cNvCxnSpPr>
          <p:nvPr/>
        </p:nvCxnSpPr>
        <p:spPr>
          <a:xfrm flipV="1">
            <a:off x="10441166" y="5115842"/>
            <a:ext cx="31346" cy="3024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1" idx="0"/>
            <a:endCxn id="74" idx="2"/>
          </p:cNvCxnSpPr>
          <p:nvPr/>
        </p:nvCxnSpPr>
        <p:spPr>
          <a:xfrm flipH="1" flipV="1">
            <a:off x="11012193" y="5115842"/>
            <a:ext cx="131189" cy="3024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4" idx="2"/>
          </p:cNvCxnSpPr>
          <p:nvPr/>
        </p:nvCxnSpPr>
        <p:spPr>
          <a:xfrm flipV="1">
            <a:off x="10821689" y="5115842"/>
            <a:ext cx="190504" cy="31222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2" idx="0"/>
            <a:endCxn id="73" idx="2"/>
          </p:cNvCxnSpPr>
          <p:nvPr/>
        </p:nvCxnSpPr>
        <p:spPr>
          <a:xfrm flipH="1" flipV="1">
            <a:off x="11444874" y="5125612"/>
            <a:ext cx="27962" cy="2926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8325482" y="4587507"/>
            <a:ext cx="1646706" cy="1401983"/>
          </a:xfrm>
          <a:prstGeom prst="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8526968" y="5966403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CRP </a:t>
            </a:r>
            <a:br>
              <a:rPr lang="en-US" altLang="ko-KR" dirty="0" smtClean="0"/>
            </a:br>
            <a:r>
              <a:rPr lang="en-US" altLang="ko-KR" dirty="0" smtClean="0"/>
              <a:t>Sampling</a:t>
            </a:r>
            <a:endParaRPr lang="ko-KR" alt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10045029" y="4576420"/>
            <a:ext cx="1642329" cy="1401983"/>
          </a:xfrm>
          <a:prstGeom prst="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10276514" y="5955316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CRP </a:t>
            </a:r>
            <a:br>
              <a:rPr lang="en-US" altLang="ko-KR" dirty="0" smtClean="0"/>
            </a:br>
            <a:r>
              <a:rPr lang="en-US" altLang="ko-KR" dirty="0" smtClean="0"/>
              <a:t>Sampling</a:t>
            </a:r>
            <a:endParaRPr lang="ko-KR" alt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8215732" y="3828611"/>
            <a:ext cx="3530635" cy="1401983"/>
          </a:xfrm>
          <a:prstGeom prst="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8357358" y="3181143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CRP </a:t>
            </a:r>
            <a:br>
              <a:rPr lang="en-US" altLang="ko-KR" dirty="0" smtClean="0"/>
            </a:br>
            <a:r>
              <a:rPr lang="en-US" altLang="ko-KR" dirty="0" smtClean="0"/>
              <a:t>Sampling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99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6260" y="0"/>
            <a:ext cx="7310034" cy="731842"/>
          </a:xfrm>
        </p:spPr>
        <p:txBody>
          <a:bodyPr>
            <a:normAutofit/>
          </a:bodyPr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Gaussian Mixture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97234" y="914400"/>
                <a:ext cx="9409421" cy="574243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/>
                  <a:t>Let’s assume that the data points are drawn from a mixture distribution of multiple multivariate Gaussian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How to model such mixture?</a:t>
                </a:r>
              </a:p>
              <a:p>
                <a:pPr lvl="2"/>
                <a:r>
                  <a:rPr lang="en-US" altLang="ko-KR" dirty="0" smtClean="0"/>
                  <a:t>Mixing coefficient, or Selection </a:t>
                </a:r>
                <a:r>
                  <a:rPr lang="en-US" altLang="ko-KR" dirty="0"/>
                  <a:t>variable: </a:t>
                </a:r>
                <a:r>
                  <a:rPr lang="en-US" altLang="ko-KR" dirty="0" err="1"/>
                  <a:t>z</a:t>
                </a:r>
                <a:r>
                  <a:rPr lang="en-US" altLang="ko-KR" baseline="-25000" dirty="0" err="1"/>
                  <a:t>k</a:t>
                </a:r>
                <a:endParaRPr lang="en-US" altLang="ko-KR" baseline="-25000" dirty="0"/>
              </a:p>
              <a:p>
                <a:pPr lvl="3"/>
                <a:r>
                  <a:rPr lang="en-US" altLang="ko-KR" dirty="0" smtClean="0"/>
                  <a:t>The selection is stochastic which follows the multinomial distribution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=1,0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Mixture component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This is the marginalized probability. How about conditional?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Log likelihood of the entire dataset is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nary>
                  </m:oMath>
                </a14:m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7234" y="914400"/>
                <a:ext cx="9409421" cy="57424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4988-F29F-40C4-BC4D-1B33ED99622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10352218" y="3507011"/>
            <a:ext cx="1224136" cy="2376264"/>
          </a:xfrm>
          <a:prstGeom prst="rect">
            <a:avLst/>
          </a:prstGeom>
          <a:noFill/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640250" y="3795043"/>
            <a:ext cx="648072" cy="576064"/>
          </a:xfrm>
          <a:prstGeom prst="ellipse">
            <a:avLst/>
          </a:prstGeom>
          <a:noFill/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z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10640250" y="2570907"/>
                <a:ext cx="648072" cy="576064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250" y="2570907"/>
                <a:ext cx="648072" cy="5760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  <a:tailEnd type="non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10640250" y="5019179"/>
            <a:ext cx="648072" cy="57606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234594" y="551394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9370970" y="4117636"/>
                <a:ext cx="648072" cy="576064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970" y="4117636"/>
                <a:ext cx="648072" cy="57606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  <a:tailEnd type="non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9370970" y="5019179"/>
                <a:ext cx="648072" cy="576064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970" y="5019179"/>
                <a:ext cx="648072" cy="57606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  <a:tailEnd type="none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7" idx="4"/>
            <a:endCxn id="6" idx="0"/>
          </p:cNvCxnSpPr>
          <p:nvPr/>
        </p:nvCxnSpPr>
        <p:spPr>
          <a:xfrm>
            <a:off x="10964286" y="3146971"/>
            <a:ext cx="0" cy="6480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4"/>
            <a:endCxn id="8" idx="0"/>
          </p:cNvCxnSpPr>
          <p:nvPr/>
        </p:nvCxnSpPr>
        <p:spPr>
          <a:xfrm>
            <a:off x="10964286" y="4371107"/>
            <a:ext cx="0" cy="6480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8" idx="1"/>
          </p:cNvCxnSpPr>
          <p:nvPr/>
        </p:nvCxnSpPr>
        <p:spPr>
          <a:xfrm>
            <a:off x="10019042" y="4405668"/>
            <a:ext cx="716116" cy="6978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6"/>
            <a:endCxn id="8" idx="2"/>
          </p:cNvCxnSpPr>
          <p:nvPr/>
        </p:nvCxnSpPr>
        <p:spPr>
          <a:xfrm>
            <a:off x="10019042" y="5307211"/>
            <a:ext cx="62120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814030" cy="21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1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4413" y="21605"/>
            <a:ext cx="6989471" cy="447997"/>
          </a:xfrm>
        </p:spPr>
        <p:txBody>
          <a:bodyPr>
            <a:normAutofit fontScale="90000"/>
          </a:bodyPr>
          <a:lstStyle/>
          <a:p>
            <a:r>
              <a:rPr lang="en-US" altLang="ko-KR" i="1" dirty="0" smtClean="0"/>
              <a:t>Detour:</a:t>
            </a:r>
            <a:r>
              <a:rPr lang="en-US" altLang="ko-KR" dirty="0" smtClean="0"/>
              <a:t> Dirichlet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69870" y="469602"/>
                <a:ext cx="8300785" cy="350640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sz="1600" b="1" dirty="0" smtClean="0"/>
                  <a:t>Generative Process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𝐷𝑖𝑟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∈{1,…,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1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𝐷𝑖𝑟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∈{1,…,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ko-KR" sz="1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𝑀𝑢𝑙𝑡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Dirichlet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nary>
                          <m:naryPr>
                            <m:chr m:val="∏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b="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ko-KR" b="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ko-KR" b="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ko-KR" b="0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870" y="469602"/>
                <a:ext cx="8300785" cy="350640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17111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24095" y="245603"/>
            <a:ext cx="3564833" cy="859455"/>
            <a:chOff x="1883101" y="3548710"/>
            <a:chExt cx="5447842" cy="1436961"/>
          </a:xfrm>
        </p:grpSpPr>
        <p:sp>
          <p:nvSpPr>
            <p:cNvPr id="24" name="Rectangle 23"/>
            <p:cNvSpPr/>
            <p:nvPr/>
          </p:nvSpPr>
          <p:spPr>
            <a:xfrm>
              <a:off x="2750516" y="3548710"/>
              <a:ext cx="3651444" cy="13386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869741" y="3746221"/>
              <a:ext cx="2114093" cy="9363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2268" y="4522544"/>
              <a:ext cx="510037" cy="463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M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32282" y="4311018"/>
              <a:ext cx="473289" cy="463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</a:t>
              </a:r>
              <a:endParaRPr lang="ko-KR" altLang="en-US" sz="12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149901" y="3914528"/>
              <a:ext cx="600588" cy="5413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131187" y="3916314"/>
              <a:ext cx="600588" cy="541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z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/>
                <p:cNvSpPr/>
                <p:nvPr/>
              </p:nvSpPr>
              <p:spPr>
                <a:xfrm>
                  <a:off x="3035808" y="3914527"/>
                  <a:ext cx="600588" cy="54132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Oval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808" y="3914527"/>
                  <a:ext cx="600588" cy="54132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1883101" y="3914526"/>
                  <a:ext cx="600588" cy="541325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101" y="3914526"/>
                  <a:ext cx="600588" cy="54132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/>
                <p:cNvSpPr/>
                <p:nvPr/>
              </p:nvSpPr>
              <p:spPr>
                <a:xfrm>
                  <a:off x="6730355" y="3914525"/>
                  <a:ext cx="600588" cy="541325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m:oMathPara>
                  </a14:m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355" y="3914525"/>
                  <a:ext cx="600588" cy="54132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>
              <a:stCxn id="31" idx="6"/>
              <a:endCxn id="30" idx="2"/>
            </p:cNvCxnSpPr>
            <p:nvPr/>
          </p:nvCxnSpPr>
          <p:spPr>
            <a:xfrm>
              <a:off x="2483689" y="4185189"/>
              <a:ext cx="55211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6"/>
              <a:endCxn id="29" idx="2"/>
            </p:cNvCxnSpPr>
            <p:nvPr/>
          </p:nvCxnSpPr>
          <p:spPr>
            <a:xfrm>
              <a:off x="3636396" y="4185190"/>
              <a:ext cx="494791" cy="17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9" idx="6"/>
              <a:endCxn id="28" idx="2"/>
            </p:cNvCxnSpPr>
            <p:nvPr/>
          </p:nvCxnSpPr>
          <p:spPr>
            <a:xfrm flipV="1">
              <a:off x="4731775" y="4185191"/>
              <a:ext cx="418126" cy="17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2"/>
              <a:endCxn id="28" idx="6"/>
            </p:cNvCxnSpPr>
            <p:nvPr/>
          </p:nvCxnSpPr>
          <p:spPr>
            <a:xfrm flipH="1">
              <a:off x="5750489" y="4185187"/>
              <a:ext cx="979866" cy="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9819" y="3820886"/>
            <a:ext cx="3264001" cy="24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9333" y="3820886"/>
            <a:ext cx="3264000" cy="24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37492" y="6351336"/>
                <a:ext cx="2251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=[2,3,4]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492" y="6351336"/>
                <a:ext cx="2251514" cy="369332"/>
              </a:xfrm>
              <a:prstGeom prst="rect">
                <a:avLst/>
              </a:prstGeom>
              <a:blipFill>
                <a:blip r:embed="rId12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009874" y="4921452"/>
                <a:ext cx="2251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=[1,1,1]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874" y="4921452"/>
                <a:ext cx="2251514" cy="369332"/>
              </a:xfrm>
              <a:prstGeom prst="rect">
                <a:avLst/>
              </a:prstGeom>
              <a:blipFill>
                <a:blip r:embed="rId1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8263" y="5290784"/>
            <a:ext cx="1440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51522" y="5332568"/>
            <a:ext cx="1440000" cy="1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009874" y="6372524"/>
                <a:ext cx="2251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=[2,2,2]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874" y="6372524"/>
                <a:ext cx="2251514" cy="369332"/>
              </a:xfrm>
              <a:prstGeom prst="rect">
                <a:avLst/>
              </a:prstGeom>
              <a:blipFill>
                <a:blip r:embed="rId1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3820" y="1613346"/>
            <a:ext cx="2990063" cy="22425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87097" y="3844257"/>
            <a:ext cx="1447800" cy="1076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91470" y="3839712"/>
            <a:ext cx="14478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70687"/>
            <a:ext cx="9187543" cy="706119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Multinomial-Dirichlet Conjugate Relation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4457" y="959370"/>
                <a:ext cx="9018815" cy="5716067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ko-KR" dirty="0" smtClean="0"/>
                  <a:t>Multinomial distribution</a:t>
                </a:r>
              </a:p>
              <a:p>
                <a:pPr lvl="1"/>
                <a:r>
                  <a:rPr lang="en-US" altLang="ko-KR" b="0" dirty="0" smtClean="0">
                    <a:latin typeface="Cambria Math" panose="02040503050406030204" pitchFamily="18" charset="0"/>
                  </a:rPr>
                  <a:t>N independently and identically distributed instances,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b="0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Cambria Math" panose="02040503050406030204" pitchFamily="18" charset="0"/>
                  </a:rPr>
                  <a:t> is the number of occurrences of the </a:t>
                </a:r>
                <a:r>
                  <a:rPr lang="en-US" altLang="ko-KR" b="0" dirty="0" err="1" smtClean="0">
                    <a:latin typeface="Cambria Math" panose="02040503050406030204" pitchFamily="18" charset="0"/>
                  </a:rPr>
                  <a:t>i-th</a:t>
                </a:r>
                <a:r>
                  <a:rPr lang="en-US" altLang="ko-KR" b="0" dirty="0" smtClean="0">
                    <a:latin typeface="Cambria Math" panose="02040503050406030204" pitchFamily="18" charset="0"/>
                  </a:rPr>
                  <a:t> choice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nary>
                          <m:naryPr>
                            <m:chr m:val="∏"/>
                            <m:sup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nary>
                      </m:den>
                    </m:f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Dirichlet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r>
                  <a:rPr lang="en-US" altLang="ko-KR" dirty="0" smtClean="0"/>
                  <a:t>Bayesian Posterior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nary>
                          <m:naryPr>
                            <m:chr m:val="∏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nary>
                      </m:den>
                    </m:f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den>
                    </m:f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nary>
                          <m:naryPr>
                            <m:chr m:val="∏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nary>
                      </m:den>
                    </m:f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ko-KR" altLang="en-US" i="1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Coming back to the Dirichlet distribution : Conjugate Prior</a:t>
                </a:r>
              </a:p>
              <a:p>
                <a:pPr lvl="2"/>
                <a:r>
                  <a:rPr lang="en-US" altLang="ko-KR" dirty="0" smtClean="0"/>
                  <a:t>The likelihood of the Dirichlet distribution is the conjugate prior of the multinomial distribution</a:t>
                </a:r>
              </a:p>
              <a:p>
                <a:r>
                  <a:rPr lang="en-US" altLang="ko-KR" dirty="0" smtClean="0"/>
                  <a:t>Dirichlet distribution with D as a single observation with </a:t>
                </a:r>
                <a:r>
                  <a:rPr lang="en-US" altLang="ko-KR" dirty="0" err="1" smtClean="0"/>
                  <a:t>i-th</a:t>
                </a:r>
                <a:r>
                  <a:rPr lang="en-US" altLang="ko-KR" dirty="0" smtClean="0"/>
                  <a:t> choice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𝐷𝑖𝑟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𝐷𝑖𝑟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4457" y="959370"/>
                <a:ext cx="9018815" cy="57160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1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70688"/>
            <a:ext cx="9187543" cy="53535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Dirichlet Process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4457" y="646942"/>
                <a:ext cx="9018815" cy="602849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/>
                  <a:t>Dirichlet process,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𝐷𝑖𝑟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∅, 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…∪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smtClean="0"/>
                  <a:t>Properties</a:t>
                </a:r>
              </a:p>
              <a:p>
                <a:pPr marL="8100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 smtClean="0"/>
              </a:p>
              <a:p>
                <a:pPr marL="8100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Base distribution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Concentration parameter, strength parameter (strength of prior)</a:t>
                </a:r>
              </a:p>
              <a:p>
                <a:r>
                  <a:rPr lang="en-US" altLang="ko-KR" dirty="0" smtClean="0"/>
                  <a:t>Posterior distribution given a dataset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𝑃𝑜𝑠𝑡𝑒𝑟𝑖𝑜𝑟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𝐿𝑖𝑘𝑒𝑙𝑖h𝑜𝑜𝑑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𝑃𝑟𝑖𝑜𝑟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Multinomial-Dirichlet conjugate relationship </a:t>
                </a:r>
              </a:p>
              <a:p>
                <a:pPr lvl="2"/>
                <a:r>
                  <a:rPr lang="en-US" altLang="ko-KR" dirty="0" smtClean="0"/>
                  <a:t>The posterior becomes the Dirichlet distribution, again, adjusted to reflect the likelihood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𝐷𝑖𝑟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ko-KR" dirty="0" smtClean="0"/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2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4457" y="646942"/>
                <a:ext cx="9018815" cy="60284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740" y="111590"/>
            <a:ext cx="2289532" cy="1717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6"/>
              <p:cNvSpPr txBox="1"/>
              <p:nvPr/>
            </p:nvSpPr>
            <p:spPr>
              <a:xfrm>
                <a:off x="10245833" y="1735355"/>
                <a:ext cx="1265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𝐷𝑖𝑟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833" y="1735355"/>
                <a:ext cx="1265346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24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250570"/>
            <a:ext cx="9187543" cy="53535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Sampling from Dirichlet Process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4457" y="1086787"/>
                <a:ext cx="9018815" cy="55886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Dirichlet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𝐷𝑖𝑟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Definition is done, but how to realize the definition?</a:t>
                </a:r>
              </a:p>
              <a:p>
                <a:pPr lvl="1"/>
                <a:r>
                  <a:rPr lang="en-US" altLang="ko-KR" dirty="0" smtClean="0"/>
                  <a:t>How to draw an instance, or a distribution, </a:t>
                </a:r>
                <a:r>
                  <a:rPr lang="en-US" altLang="ko-KR" i="1" dirty="0" smtClean="0"/>
                  <a:t>G</a:t>
                </a:r>
                <a:r>
                  <a:rPr lang="en-US" altLang="ko-KR" dirty="0" smtClean="0"/>
                  <a:t>, from the Dirichlet process?</a:t>
                </a:r>
              </a:p>
              <a:p>
                <a:pPr lvl="1"/>
                <a:r>
                  <a:rPr lang="en-US" altLang="ko-KR" dirty="0"/>
                  <a:t>How to draw </a:t>
                </a:r>
                <a:r>
                  <a:rPr lang="en-US" altLang="ko-KR" dirty="0" smtClean="0"/>
                  <a:t>an instance,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, from the </a:t>
                </a:r>
                <a:r>
                  <a:rPr lang="en-US" altLang="ko-KR" dirty="0" smtClean="0"/>
                  <a:t>distribution, </a:t>
                </a:r>
                <a:r>
                  <a:rPr lang="en-US" altLang="ko-KR" i="1" dirty="0" smtClean="0"/>
                  <a:t>G</a:t>
                </a:r>
                <a:r>
                  <a:rPr lang="en-US" altLang="ko-KR" dirty="0" smtClean="0"/>
                  <a:t>?</a:t>
                </a:r>
                <a:endParaRPr lang="en-US" altLang="ko-KR" dirty="0"/>
              </a:p>
              <a:p>
                <a:r>
                  <a:rPr lang="en-US" altLang="ko-KR" dirty="0" smtClean="0"/>
                  <a:t>Multiple generation </a:t>
                </a:r>
                <a:r>
                  <a:rPr lang="en-US" altLang="ko-KR" i="1" dirty="0" smtClean="0"/>
                  <a:t>schemes</a:t>
                </a:r>
                <a:r>
                  <a:rPr lang="en-US" altLang="ko-KR" dirty="0" smtClean="0"/>
                  <a:t>, or </a:t>
                </a:r>
                <a:r>
                  <a:rPr lang="en-US" altLang="ko-KR" i="1" dirty="0" smtClean="0"/>
                  <a:t>construction</a:t>
                </a:r>
                <a:r>
                  <a:rPr lang="en-US" altLang="ko-KR" dirty="0" smtClean="0"/>
                  <a:t>, exist</a:t>
                </a:r>
              </a:p>
              <a:p>
                <a:pPr lvl="1"/>
                <a:r>
                  <a:rPr lang="en-US" altLang="ko-KR" dirty="0"/>
                  <a:t>From the definition of Dirichlet process to the sample from the Dirichlet process</a:t>
                </a:r>
              </a:p>
              <a:p>
                <a:pPr lvl="1"/>
                <a:r>
                  <a:rPr lang="en-US" altLang="ko-KR" dirty="0" smtClean="0"/>
                  <a:t>Stick </a:t>
                </a:r>
                <a:r>
                  <a:rPr lang="en-US" altLang="ko-KR" dirty="0"/>
                  <a:t>Breaking Scheme</a:t>
                </a:r>
              </a:p>
              <a:p>
                <a:pPr lvl="1"/>
                <a:r>
                  <a:rPr lang="en-US" altLang="ko-KR" dirty="0" err="1" smtClean="0"/>
                  <a:t>Polya</a:t>
                </a:r>
                <a:r>
                  <a:rPr lang="en-US" altLang="ko-KR" dirty="0" smtClean="0"/>
                  <a:t> Urn Scheme</a:t>
                </a:r>
              </a:p>
              <a:p>
                <a:pPr lvl="1"/>
                <a:r>
                  <a:rPr lang="en-US" altLang="ko-KR" dirty="0" smtClean="0"/>
                  <a:t>Chinese Restaurant Process Scheme</a:t>
                </a:r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4457" y="1086787"/>
                <a:ext cx="9018815" cy="55886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4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60755" y="263346"/>
                <a:ext cx="9362518" cy="659457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 smtClean="0"/>
                  <a:t>Imagine that we create a probability mass function on infinite choices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=1,2,…,∞</m:t>
                    </m:r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Common notation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𝐺𝐸𝑀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We were constructing a distribution for the Dirichlet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𝐺𝐸𝑀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 smtClean="0"/>
                  <a:t> chooses a n-</a:t>
                </a:r>
                <a:r>
                  <a:rPr lang="en-US" altLang="ko-KR" dirty="0" err="1" smtClean="0"/>
                  <a:t>th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broken stick, and the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stick length is the prob.</a:t>
                </a:r>
              </a:p>
              <a:p>
                <a:pPr lvl="1"/>
                <a:r>
                  <a:rPr lang="en-US" altLang="ko-KR" dirty="0" smtClean="0"/>
                  <a:t>We know the existence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of the infinite-</a:t>
                </a:r>
                <a:r>
                  <a:rPr lang="en-US" altLang="ko-KR" dirty="0" err="1" smtClean="0"/>
                  <a:t>th</a:t>
                </a:r>
                <a:r>
                  <a:rPr lang="en-US" altLang="ko-KR" dirty="0" smtClean="0"/>
                  <a:t> stick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length.</a:t>
                </a:r>
              </a:p>
              <a:p>
                <a:r>
                  <a:rPr lang="en-US" altLang="ko-KR" dirty="0" smtClean="0"/>
                  <a:t>Exponential growth in CDF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altLang="ko-KR" dirty="0" smtClean="0">
                    <a:sym typeface="Wingdings" panose="05000000000000000000" pitchFamily="2" charset="2"/>
                  </a:rPr>
                  <a:t>Discount the growth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altLang="ko-KR" dirty="0" smtClean="0">
                    <a:sym typeface="Wingdings" panose="05000000000000000000" pitchFamily="2" charset="2"/>
                  </a:rPr>
                  <a:t>Pitman-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Yor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Process</a:t>
                </a:r>
              </a:p>
              <a:p>
                <a:pPr marL="36900" indent="0">
                  <a:buNone/>
                </a:pPr>
                <a:r>
                  <a:rPr lang="en-US" altLang="ko-KR" dirty="0" smtClean="0">
                    <a:sym typeface="Wingdings" panose="05000000000000000000" pitchFamily="2" charset="2"/>
                  </a:rPr>
                  <a:t>	Close to Power law dist. </a:t>
                </a:r>
              </a:p>
              <a:p>
                <a:pPr marL="36900" indent="0">
                  <a:buNone/>
                </a:pPr>
                <a:r>
                  <a:rPr lang="en-US" altLang="ko-KR" dirty="0">
                    <a:sym typeface="Wingdings" panose="05000000000000000000" pitchFamily="2" charset="2"/>
                  </a:rPr>
                  <a:t>	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Useful for language models…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0755" y="263346"/>
                <a:ext cx="9362518" cy="65945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945567" cy="913600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Stick-Breaking Construction</a:t>
            </a:r>
            <a:endParaRPr lang="ko-KR" alt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00729" y="6072043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9922004" y="2117168"/>
            <a:ext cx="2032270" cy="4320000"/>
            <a:chOff x="9985614" y="1124261"/>
            <a:chExt cx="2032270" cy="432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5875" y="1124261"/>
              <a:ext cx="1922009" cy="144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9851" y="2564261"/>
              <a:ext cx="1928033" cy="144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90869" y="4004261"/>
              <a:ext cx="1927015" cy="144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388184" y="1333085"/>
                  <a:ext cx="1481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184" y="1333085"/>
                  <a:ext cx="148104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0388184" y="2816860"/>
                  <a:ext cx="1481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=2,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184" y="2816860"/>
                  <a:ext cx="148104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0388184" y="4296914"/>
                  <a:ext cx="1481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184" y="4296914"/>
                  <a:ext cx="148104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 rot="16200000">
              <a:off x="9442356" y="1712459"/>
              <a:ext cx="13404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Probability Measure</a:t>
              </a:r>
              <a:endParaRPr lang="ko-KR" altLang="en-US" sz="10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09436" y="2321229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smtClean="0"/>
                <a:t>x</a:t>
              </a:r>
              <a:endParaRPr lang="ko-KR" altLang="en-US" i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11661" y="3314136"/>
            <a:ext cx="4294506" cy="3123032"/>
            <a:chOff x="513143" y="3379693"/>
            <a:chExt cx="11594493" cy="908731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143" y="3385681"/>
              <a:ext cx="6086475" cy="45624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11636" y="3379693"/>
              <a:ext cx="6096000" cy="45529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2668" y="7932875"/>
              <a:ext cx="6076950" cy="45339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64772" y="7932875"/>
              <a:ext cx="6042347" cy="4534132"/>
            </a:xfrm>
            <a:prstGeom prst="rect">
              <a:avLst/>
            </a:prstGeom>
          </p:spPr>
        </p:pic>
      </p:grpSp>
      <p:cxnSp>
        <p:nvCxnSpPr>
          <p:cNvPr id="20" name="Straight Connector 19"/>
          <p:cNvCxnSpPr/>
          <p:nvPr/>
        </p:nvCxnSpPr>
        <p:spPr>
          <a:xfrm flipV="1">
            <a:off x="7488594" y="1809885"/>
            <a:ext cx="4099810" cy="896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/>
          <p:cNvSpPr/>
          <p:nvPr/>
        </p:nvSpPr>
        <p:spPr>
          <a:xfrm rot="16200000">
            <a:off x="7688130" y="1198872"/>
            <a:ext cx="131164" cy="492850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488594" y="906668"/>
            <a:ext cx="0" cy="91218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1620883" y="906666"/>
            <a:ext cx="0" cy="63130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507287" y="906667"/>
            <a:ext cx="4099810" cy="0"/>
          </a:xfrm>
          <a:prstGeom prst="straightConnector1">
            <a:avLst/>
          </a:prstGeom>
          <a:ln w="190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44309" y="638817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First Stick Length = 1</a:t>
            </a:r>
            <a:endParaRPr lang="ko-KR" altLang="en-US" sz="11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394914" y="1131424"/>
                <a:ext cx="72628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914" y="1131424"/>
                <a:ext cx="726289" cy="276999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V="1">
            <a:off x="8037226" y="1177271"/>
            <a:ext cx="0" cy="63130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1614592" y="1177272"/>
            <a:ext cx="6291" cy="78250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046573" y="1161806"/>
            <a:ext cx="3530929" cy="15624"/>
          </a:xfrm>
          <a:prstGeom prst="straightConnector1">
            <a:avLst/>
          </a:prstGeom>
          <a:ln w="190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931467" y="941632"/>
                <a:ext cx="190892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/>
                  <a:t>Second Stick Length = 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467" y="941632"/>
                <a:ext cx="1908921" cy="261610"/>
              </a:xfrm>
              <a:prstGeom prst="rect">
                <a:avLst/>
              </a:prstGeom>
              <a:blipFill>
                <a:blip r:embed="rId1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ight Brace 41"/>
          <p:cNvSpPr/>
          <p:nvPr/>
        </p:nvSpPr>
        <p:spPr>
          <a:xfrm rot="16200000">
            <a:off x="8720039" y="881896"/>
            <a:ext cx="137433" cy="1465301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240544" y="1322999"/>
                <a:ext cx="1280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544" y="1322999"/>
                <a:ext cx="1280863" cy="276999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V="1">
            <a:off x="9571372" y="1373445"/>
            <a:ext cx="0" cy="63130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581780" y="1533490"/>
            <a:ext cx="1997984" cy="0"/>
          </a:xfrm>
          <a:prstGeom prst="straightConnector1">
            <a:avLst/>
          </a:prstGeom>
          <a:ln w="190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511506" y="1282732"/>
                <a:ext cx="2214932" cy="268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3rd Stick Length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1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ko-KR" altLang="en-US" sz="1100" b="1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506" y="1282732"/>
                <a:ext cx="2214932" cy="268343"/>
              </a:xfrm>
              <a:prstGeom prst="rect">
                <a:avLst/>
              </a:prstGeom>
              <a:blipFill>
                <a:blip r:embed="rId16"/>
                <a:stretch>
                  <a:fillRect t="-88636" b="-147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9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7634" y="0"/>
            <a:ext cx="4344365" cy="487180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Polya</a:t>
            </a:r>
            <a:r>
              <a:rPr lang="en-US" altLang="ko-KR" dirty="0" smtClean="0"/>
              <a:t> Urn Scheme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15586" y="131672"/>
                <a:ext cx="9276413" cy="647395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 smtClean="0"/>
                  <a:t>Dirichlet </a:t>
                </a:r>
                <a:r>
                  <a:rPr lang="en-US" altLang="ko-KR" dirty="0"/>
                  <a:t>process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𝐷𝑖𝑟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the number of k-</a:t>
                </a:r>
                <a:r>
                  <a:rPr lang="en-US" altLang="ko-KR" dirty="0" err="1" smtClean="0"/>
                  <a:t>th</a:t>
                </a:r>
                <a:r>
                  <a:rPr lang="en-US" altLang="ko-KR" dirty="0" smtClean="0"/>
                  <a:t> choice occurrences</a:t>
                </a:r>
              </a:p>
              <a:p>
                <a:pPr lvl="1"/>
                <a:r>
                  <a:rPr lang="en-US" altLang="ko-KR" dirty="0" smtClean="0"/>
                  <a:t>This enables sampling an observation from the Dirichlet process without constructing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Stick-breaking (distribution) </a:t>
                </a:r>
                <a:r>
                  <a:rPr lang="en-US" altLang="ko-KR" i="1" dirty="0" smtClean="0"/>
                  <a:t>construction</a:t>
                </a:r>
                <a:r>
                  <a:rPr lang="en-US" altLang="ko-KR" dirty="0" smtClean="0"/>
                  <a:t> vs. </a:t>
                </a:r>
                <a:r>
                  <a:rPr lang="en-US" altLang="ko-KR" dirty="0" err="1" smtClean="0"/>
                  <a:t>Polya</a:t>
                </a:r>
                <a:r>
                  <a:rPr lang="en-US" altLang="ko-KR" dirty="0" smtClean="0"/>
                  <a:t> Urn </a:t>
                </a:r>
                <a:r>
                  <a:rPr lang="en-US" altLang="ko-KR" i="1" dirty="0" smtClean="0"/>
                  <a:t>sampling</a:t>
                </a:r>
                <a:r>
                  <a:rPr lang="en-US" altLang="ko-KR" dirty="0" smtClean="0"/>
                  <a:t> from distribution</a:t>
                </a:r>
                <a:endParaRPr lang="en-US" altLang="ko-KR" dirty="0"/>
              </a:p>
              <a:p>
                <a:r>
                  <a:rPr lang="en-US" altLang="ko-KR" dirty="0" err="1" smtClean="0"/>
                  <a:t>Polya</a:t>
                </a:r>
                <a:r>
                  <a:rPr lang="en-US" altLang="ko-KR" dirty="0" smtClean="0"/>
                  <a:t> Urn Scheme</a:t>
                </a:r>
              </a:p>
              <a:p>
                <a:pPr lvl="1"/>
                <a:r>
                  <a:rPr lang="en-US" altLang="ko-KR" dirty="0" smtClean="0"/>
                  <a:t>Create an empty urn</a:t>
                </a:r>
              </a:p>
              <a:p>
                <a:pPr lvl="1"/>
                <a:r>
                  <a:rPr lang="en-US" altLang="ko-KR" dirty="0" smtClean="0"/>
                  <a:t>Do</a:t>
                </a:r>
              </a:p>
              <a:p>
                <a:pPr lvl="2"/>
                <a:r>
                  <a:rPr lang="en-US" altLang="ko-KR" dirty="0" smtClean="0"/>
                  <a:t>toss = Coin toss from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toss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Add a ball to the urn by paining the ball as a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toss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&lt;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Pick a ball from the urn </a:t>
                </a:r>
              </a:p>
              <a:p>
                <a:pPr lvl="3"/>
                <a:r>
                  <a:rPr lang="en-US" altLang="ko-KR" dirty="0" smtClean="0"/>
                  <a:t>Return the ball and a new ball with the same color to the urn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5586" y="131672"/>
                <a:ext cx="9276413" cy="6473953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4" name="PolyaUrn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55980" y="510513"/>
            <a:ext cx="1959325" cy="1448197"/>
          </a:xfrm>
          <a:prstGeom prst="rect">
            <a:avLst/>
          </a:prstGeom>
        </p:spPr>
      </p:pic>
      <p:pic>
        <p:nvPicPr>
          <p:cNvPr id="5" name="PolyaUrn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23990" y="510512"/>
            <a:ext cx="1959325" cy="1448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256341" y="510512"/>
                <a:ext cx="818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341" y="510512"/>
                <a:ext cx="81842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139313" y="510512"/>
                <a:ext cx="946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313" y="510512"/>
                <a:ext cx="9466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2">
      <a:dk1>
        <a:srgbClr val="000000"/>
      </a:dk1>
      <a:lt1>
        <a:srgbClr val="EAEAEA"/>
      </a:lt1>
      <a:dk2>
        <a:srgbClr val="000000"/>
      </a:dk2>
      <a:lt2>
        <a:srgbClr val="F8F8F8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20713</TotalTime>
  <Words>672</Words>
  <Application>Microsoft Office PowerPoint</Application>
  <PresentationFormat>Widescreen</PresentationFormat>
  <Paragraphs>540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돋움</vt:lpstr>
      <vt:lpstr>맑은 고딕</vt:lpstr>
      <vt:lpstr>Calisto MT</vt:lpstr>
      <vt:lpstr>Cambria Math</vt:lpstr>
      <vt:lpstr>Trebuchet MS</vt:lpstr>
      <vt:lpstr>Wingdings</vt:lpstr>
      <vt:lpstr>Wingdings 2</vt:lpstr>
      <vt:lpstr>Slate</vt:lpstr>
      <vt:lpstr>Dirichlet Process</vt:lpstr>
      <vt:lpstr>Definition of Dirichlet Process</vt:lpstr>
      <vt:lpstr>Detour: Gaussian Mixture Model</vt:lpstr>
      <vt:lpstr>Detour: Dirichlet Distribution</vt:lpstr>
      <vt:lpstr>Multinomial-Dirichlet Conjugate Relation</vt:lpstr>
      <vt:lpstr>Dirichlet Process</vt:lpstr>
      <vt:lpstr>Sampling from Dirichlet Process</vt:lpstr>
      <vt:lpstr>Stick-Breaking Construction</vt:lpstr>
      <vt:lpstr>Polya Urn Scheme</vt:lpstr>
      <vt:lpstr>Chinese Restaurant Process</vt:lpstr>
      <vt:lpstr>Detour: Random Process</vt:lpstr>
      <vt:lpstr>de Finetti’s Theorem </vt:lpstr>
      <vt:lpstr>Detour: Concept of Gibbs Sampling</vt:lpstr>
      <vt:lpstr>Dirichlet Process Mixture Model</vt:lpstr>
      <vt:lpstr>Detour: Gaussian Mixture Model</vt:lpstr>
      <vt:lpstr>Dirichlet Process Mixture Model</vt:lpstr>
      <vt:lpstr>Implementation Details of DPMM</vt:lpstr>
      <vt:lpstr>DPMM Sampling Process</vt:lpstr>
      <vt:lpstr>Hierarchical Dirichlet Process</vt:lpstr>
      <vt:lpstr>Problem of Separate Prior</vt:lpstr>
      <vt:lpstr>Solution of Atom Sharing</vt:lpstr>
      <vt:lpstr>Stick Breaking Construction </vt:lpstr>
      <vt:lpstr>Chinese Restaurant Franchise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 on Probabilistic Graphical Models</dc:title>
  <dc:creator>Il-Chul Moon</dc:creator>
  <cp:lastModifiedBy>Il-Chul Moon</cp:lastModifiedBy>
  <cp:revision>446</cp:revision>
  <dcterms:created xsi:type="dcterms:W3CDTF">2013-08-14T02:12:56Z</dcterms:created>
  <dcterms:modified xsi:type="dcterms:W3CDTF">2017-06-06T21:14:55Z</dcterms:modified>
</cp:coreProperties>
</file>